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94" r:id="rId2"/>
  </p:sldMasterIdLst>
  <p:notesMasterIdLst>
    <p:notesMasterId r:id="rId27"/>
  </p:notesMasterIdLst>
  <p:sldIdLst>
    <p:sldId id="256" r:id="rId3"/>
    <p:sldId id="1323" r:id="rId4"/>
    <p:sldId id="1324" r:id="rId5"/>
    <p:sldId id="1427" r:id="rId6"/>
    <p:sldId id="1424" r:id="rId7"/>
    <p:sldId id="1291" r:id="rId8"/>
    <p:sldId id="1303" r:id="rId9"/>
    <p:sldId id="1415" r:id="rId10"/>
    <p:sldId id="1417" r:id="rId11"/>
    <p:sldId id="1410" r:id="rId12"/>
    <p:sldId id="1418" r:id="rId13"/>
    <p:sldId id="1411" r:id="rId14"/>
    <p:sldId id="1419" r:id="rId15"/>
    <p:sldId id="1412" r:id="rId16"/>
    <p:sldId id="1420" r:id="rId17"/>
    <p:sldId id="1413" r:id="rId18"/>
    <p:sldId id="1421" r:id="rId19"/>
    <p:sldId id="1414" r:id="rId20"/>
    <p:sldId id="1422" r:id="rId21"/>
    <p:sldId id="1416" r:id="rId22"/>
    <p:sldId id="1423" r:id="rId23"/>
    <p:sldId id="1395" r:id="rId24"/>
    <p:sldId id="1357" r:id="rId25"/>
    <p:sldId id="1338"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y Dunne" initials="CD" lastIdx="1" clrIdx="0">
    <p:extLst>
      <p:ext uri="{19B8F6BF-5375-455C-9EA6-DF929625EA0E}">
        <p15:presenceInfo xmlns:p15="http://schemas.microsoft.com/office/powerpoint/2012/main" userId="83f2e4f70fab98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1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98" autoAdjust="0"/>
    <p:restoredTop sz="79968"/>
  </p:normalViewPr>
  <p:slideViewPr>
    <p:cSldViewPr snapToGrid="0">
      <p:cViewPr varScale="1">
        <p:scale>
          <a:sx n="42" d="100"/>
          <a:sy n="42" d="100"/>
        </p:scale>
        <p:origin x="1744" y="20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4343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fourth principle is common region, which refers to the concept that people tend to perceive items within the same closed region as being grouped. </a:t>
            </a:r>
          </a:p>
          <a:p>
            <a:r>
              <a:rPr lang="en-US" dirty="0"/>
              <a:t>For example, the dots shown in the grid here are perceived as being in two groups, determined by the boxes drawn around them. </a:t>
            </a:r>
          </a:p>
        </p:txBody>
      </p:sp>
    </p:spTree>
    <p:extLst>
      <p:ext uri="{BB962C8B-B14F-4D97-AF65-F5344CB8AC3E}">
        <p14:creationId xmlns:p14="http://schemas.microsoft.com/office/powerpoint/2010/main" val="2819877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another principle we leverage a lot in visualization. For example, it’s one of the reasons </a:t>
            </a:r>
            <a:r>
              <a:rPr lang="en-US" dirty="0" err="1"/>
              <a:t>treemaps</a:t>
            </a:r>
            <a:r>
              <a:rPr lang="en-US" dirty="0"/>
              <a:t> are so effective without having to provide a lot of explanation to users. </a:t>
            </a:r>
          </a:p>
        </p:txBody>
      </p:sp>
    </p:spTree>
    <p:extLst>
      <p:ext uri="{BB962C8B-B14F-4D97-AF65-F5344CB8AC3E}">
        <p14:creationId xmlns:p14="http://schemas.microsoft.com/office/powerpoint/2010/main" val="893986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fifth principle is continuity, which refers to the concept that items on a line or curve are perceived as more related.</a:t>
            </a:r>
          </a:p>
          <a:p>
            <a:r>
              <a:rPr lang="en-US" dirty="0"/>
              <a:t>For example, people tend to look at the image shown here and see a curved line and a straight line, which are each half black and half red as opposed to two curved a red and black lines. </a:t>
            </a:r>
          </a:p>
        </p:txBody>
      </p:sp>
    </p:spTree>
    <p:extLst>
      <p:ext uri="{BB962C8B-B14F-4D97-AF65-F5344CB8AC3E}">
        <p14:creationId xmlns:p14="http://schemas.microsoft.com/office/powerpoint/2010/main" val="4197867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another principle that is often used is logos. For example, in the amazon logo the curved arrow implies a relationship between a and z. </a:t>
            </a:r>
          </a:p>
        </p:txBody>
      </p:sp>
    </p:spTree>
    <p:extLst>
      <p:ext uri="{BB962C8B-B14F-4D97-AF65-F5344CB8AC3E}">
        <p14:creationId xmlns:p14="http://schemas.microsoft.com/office/powerpoint/2010/main" val="2549055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sixth principle is closure, which refers to the concept that people tend to see incomplete shapes as complete. </a:t>
            </a:r>
          </a:p>
          <a:p>
            <a:r>
              <a:rPr lang="en-US" dirty="0"/>
              <a:t>For example, on the left image people tend to infer a white triangle in the center of the image. </a:t>
            </a:r>
          </a:p>
          <a:p>
            <a:r>
              <a:rPr lang="en-US" dirty="0"/>
              <a:t>In the image on the right, people tend to infer the black object as a circle overlaid by a white square, as opposed to any of the other shapes it could take. </a:t>
            </a:r>
          </a:p>
        </p:txBody>
      </p:sp>
    </p:spTree>
    <p:extLst>
      <p:ext uri="{BB962C8B-B14F-4D97-AF65-F5344CB8AC3E}">
        <p14:creationId xmlns:p14="http://schemas.microsoft.com/office/powerpoint/2010/main" val="1970346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another principle that is used a lot in logo creation. For example here the panda bear on the left is inferred, as are the box in the middle and the arrow in </a:t>
            </a:r>
            <a:r>
              <a:rPr lang="en-US" dirty="0" err="1"/>
              <a:t>fedex</a:t>
            </a:r>
            <a:r>
              <a:rPr lang="en-US" dirty="0"/>
              <a:t>.  </a:t>
            </a:r>
          </a:p>
          <a:p>
            <a:r>
              <a:rPr lang="en-US" dirty="0"/>
              <a:t>The fact that you see these shapes even when they are not explicitly draws is explained by the closure principle. </a:t>
            </a:r>
          </a:p>
        </p:txBody>
      </p:sp>
    </p:spTree>
    <p:extLst>
      <p:ext uri="{BB962C8B-B14F-4D97-AF65-F5344CB8AC3E}">
        <p14:creationId xmlns:p14="http://schemas.microsoft.com/office/powerpoint/2010/main" val="470347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seventh principle is focal point, which refers to the concept that whatever stands out in an image will capture the viewer’s attention first. </a:t>
            </a:r>
          </a:p>
          <a:p>
            <a:r>
              <a:rPr lang="en-US" dirty="0"/>
              <a:t>This goes back to the pop-out effect we’ve talked about before. If I color one item red, it will capture the viewers attention first, and will thus stand out from the rest of the image. </a:t>
            </a:r>
          </a:p>
        </p:txBody>
      </p:sp>
    </p:spTree>
    <p:extLst>
      <p:ext uri="{BB962C8B-B14F-4D97-AF65-F5344CB8AC3E}">
        <p14:creationId xmlns:p14="http://schemas.microsoft.com/office/powerpoint/2010/main" val="3297874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 example of this principle in action is when you go to your </a:t>
            </a:r>
            <a:r>
              <a:rPr lang="en-US" dirty="0" err="1"/>
              <a:t>myNortheastern</a:t>
            </a:r>
            <a:r>
              <a:rPr lang="en-US" dirty="0"/>
              <a:t> login – red is used to make the go to log in button pop out and catch your attention first. </a:t>
            </a:r>
          </a:p>
          <a:p>
            <a:r>
              <a:rPr lang="en-US" dirty="0"/>
              <a:t>In comparison, the Request Access button is not immediately visible when you land on this page. </a:t>
            </a:r>
          </a:p>
        </p:txBody>
      </p:sp>
    </p:spTree>
    <p:extLst>
      <p:ext uri="{BB962C8B-B14F-4D97-AF65-F5344CB8AC3E}">
        <p14:creationId xmlns:p14="http://schemas.microsoft.com/office/powerpoint/2010/main" val="2292524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defining Gestalt principles. </a:t>
            </a:r>
          </a:p>
          <a:p>
            <a:r>
              <a:rPr lang="en-US" dirty="0"/>
              <a:t>The word Gestalt is German, and it means form </a:t>
            </a:r>
          </a:p>
          <a:p>
            <a:r>
              <a:rPr lang="en-US" dirty="0"/>
              <a:t>What Gestalt Principles refer to are patterns that transcend the visual stimuli that produce them. In other words, the global effects of things like grouping, alignment, and connection in visual stimuli. </a:t>
            </a:r>
          </a:p>
        </p:txBody>
      </p:sp>
    </p:spTree>
    <p:extLst>
      <p:ext uri="{BB962C8B-B14F-4D97-AF65-F5344CB8AC3E}">
        <p14:creationId xmlns:p14="http://schemas.microsoft.com/office/powerpoint/2010/main" val="3968613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seven specific principles that fall under the category of Gestalt Principles that we’ll look at today. </a:t>
            </a:r>
          </a:p>
          <a:p>
            <a:r>
              <a:rPr lang="en-US" dirty="0"/>
              <a:t>Those are: &lt;read&gt; </a:t>
            </a:r>
          </a:p>
          <a:p>
            <a:r>
              <a:rPr lang="en-US" dirty="0"/>
              <a:t>Let’s define each of these and look at some real world examples. </a:t>
            </a:r>
          </a:p>
        </p:txBody>
      </p:sp>
    </p:spTree>
    <p:extLst>
      <p:ext uri="{BB962C8B-B14F-4D97-AF65-F5344CB8AC3E}">
        <p14:creationId xmlns:p14="http://schemas.microsoft.com/office/powerpoint/2010/main" val="1020820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we have figure-ground, which refers to the concept that people tend to perceive elements of a visual stimuli as either figures or background. </a:t>
            </a:r>
          </a:p>
          <a:p>
            <a:r>
              <a:rPr lang="en-US" dirty="0"/>
              <a:t>For example here, you can view the white part of this image as a figure (an apple with a bit missing), or as the background to the silhouette of a face.  &lt;next&gt; </a:t>
            </a:r>
          </a:p>
        </p:txBody>
      </p:sp>
    </p:spTree>
    <p:extLst>
      <p:ext uri="{BB962C8B-B14F-4D97-AF65-F5344CB8AC3E}">
        <p14:creationId xmlns:p14="http://schemas.microsoft.com/office/powerpoint/2010/main" val="2876131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example is this image, where you can view the black a a figure and see a chalice, or as background to the silhouettes of two faces.  </a:t>
            </a:r>
          </a:p>
        </p:txBody>
      </p:sp>
    </p:spTree>
    <p:extLst>
      <p:ext uri="{BB962C8B-B14F-4D97-AF65-F5344CB8AC3E}">
        <p14:creationId xmlns:p14="http://schemas.microsoft.com/office/powerpoint/2010/main" val="2878381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principle is similarity, which refers to the concept that people perceive things that look alike as related. </a:t>
            </a:r>
          </a:p>
          <a:p>
            <a:r>
              <a:rPr lang="en-US" dirty="0"/>
              <a:t>For example in this image, most people would perceive each item represented by a circle as belonging to one group, and teach item represented by a triangle as relating to another group. </a:t>
            </a:r>
          </a:p>
        </p:txBody>
      </p:sp>
    </p:spTree>
    <p:extLst>
      <p:ext uri="{BB962C8B-B14F-4D97-AF65-F5344CB8AC3E}">
        <p14:creationId xmlns:p14="http://schemas.microsoft.com/office/powerpoint/2010/main" val="3238536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heavily leverage this principle when we’re encoding categorical data; to distinguish between groups of items we’ll use different colors and / or shapes. It’s because of gestalt principles that this encoding works so effectively without any explanation.  </a:t>
            </a:r>
          </a:p>
        </p:txBody>
      </p:sp>
    </p:spTree>
    <p:extLst>
      <p:ext uri="{BB962C8B-B14F-4D97-AF65-F5344CB8AC3E}">
        <p14:creationId xmlns:p14="http://schemas.microsoft.com/office/powerpoint/2010/main" val="2707936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third principle is proximity, which refers to the concept that people tend to perceive things that are visually close to each other as related. </a:t>
            </a:r>
          </a:p>
          <a:p>
            <a:r>
              <a:rPr lang="en-US" dirty="0"/>
              <a:t>For example, the images on the left and right of this slide both show 5 X 5 grids of points. </a:t>
            </a:r>
          </a:p>
          <a:p>
            <a:r>
              <a:rPr lang="en-US" dirty="0"/>
              <a:t>On the left, they are arranged with more space between rows than columns, resulting in most people seeing them as being arranged in rows. </a:t>
            </a:r>
          </a:p>
          <a:p>
            <a:r>
              <a:rPr lang="en-US" dirty="0"/>
              <a:t>On the right, they are arranged with more space between columns than rows, resulting in most people seeing them as being arranged in columns. </a:t>
            </a:r>
          </a:p>
        </p:txBody>
      </p:sp>
    </p:spTree>
    <p:extLst>
      <p:ext uri="{BB962C8B-B14F-4D97-AF65-F5344CB8AC3E}">
        <p14:creationId xmlns:p14="http://schemas.microsoft.com/office/powerpoint/2010/main" val="556463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principle is leveraged a lot in logo design. For example, the fact that IBM arranges horizontal lines in particular proximities results in us seeing those lines as forming the letters IBM. </a:t>
            </a:r>
          </a:p>
        </p:txBody>
      </p:sp>
    </p:spTree>
    <p:extLst>
      <p:ext uri="{BB962C8B-B14F-4D97-AF65-F5344CB8AC3E}">
        <p14:creationId xmlns:p14="http://schemas.microsoft.com/office/powerpoint/2010/main" val="2024976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9565482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1016000" indent="-698500">
              <a:defRPr sz="4200"/>
            </a:lvl1pPr>
            <a:lvl2pPr marL="1460500" indent="-698500">
              <a:defRPr sz="4200"/>
            </a:lvl2pPr>
            <a:lvl3pPr marL="1905000" indent="-698500">
              <a:defRPr sz="4200"/>
            </a:lvl3pPr>
            <a:lvl4pPr marL="2349500" indent="-698500">
              <a:defRPr sz="4200"/>
            </a:lvl4pPr>
            <a:lvl5pPr marL="2794000" indent="-698500">
              <a:defRPr sz="42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8193108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6901514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8378822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31172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804297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4093839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2381586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3652643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9498118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Center copy">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154"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531512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2310886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698200" y="130683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6" r:id="rId3"/>
    <p:sldLayoutId id="2147483657" r:id="rId4"/>
    <p:sldLayoutId id="2147483658" r:id="rId5"/>
    <p:sldLayoutId id="2147483659" r:id="rId6"/>
    <p:sldLayoutId id="2147483660" r:id="rId7"/>
    <p:sldLayoutId id="2147483661" r:id="rId8"/>
    <p:sldLayoutId id="2147483662" r:id="rId9"/>
    <p:sldLayoutId id="2147483838" r:id="rId10"/>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lgn="ctr" defTabSz="825500">
              <a:defRPr sz="2400">
                <a:latin typeface="+mj-lt"/>
                <a:ea typeface="+mj-ea"/>
                <a:cs typeface="+mj-cs"/>
                <a:sym typeface="Gill Sans"/>
              </a:defRPr>
            </a:lvl1pPr>
          </a:lstStyle>
          <a:p>
            <a:fld id="{86CB4B4D-7CA3-9044-876B-883B54F8677D}" type="slidenum">
              <a:t>‹#›</a:t>
            </a:fld>
            <a:endParaRPr/>
          </a:p>
        </p:txBody>
      </p:sp>
    </p:spTree>
    <p:extLst>
      <p:ext uri="{BB962C8B-B14F-4D97-AF65-F5344CB8AC3E}">
        <p14:creationId xmlns:p14="http://schemas.microsoft.com/office/powerpoint/2010/main" val="144766977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802" r:id="rId3"/>
    <p:sldLayoutId id="2147483803" r:id="rId4"/>
    <p:sldLayoutId id="2147483804" r:id="rId5"/>
    <p:sldLayoutId id="2147483805" r:id="rId6"/>
    <p:sldLayoutId id="2147483806" r:id="rId7"/>
    <p:sldLayoutId id="2147483807" r:id="rId8"/>
    <p:sldLayoutId id="2147483808" r:id="rId9"/>
    <p:sldLayoutId id="2147483810" r:id="rId10"/>
    <p:sldLayoutId id="2147483839" r:id="rId11"/>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tif"/><Relationship Id="rId3" Type="http://schemas.openxmlformats.org/officeDocument/2006/relationships/image" Target="../media/image4.tif"/><Relationship Id="rId7" Type="http://schemas.openxmlformats.org/officeDocument/2006/relationships/image" Target="../media/image8.tif"/><Relationship Id="rId12" Type="http://schemas.openxmlformats.org/officeDocument/2006/relationships/image" Target="../media/image13.tif"/><Relationship Id="rId2" Type="http://schemas.openxmlformats.org/officeDocument/2006/relationships/image" Target="../media/image3.tif"/><Relationship Id="rId1" Type="http://schemas.openxmlformats.org/officeDocument/2006/relationships/slideLayout" Target="../slideLayouts/slideLayout1.xml"/><Relationship Id="rId6" Type="http://schemas.openxmlformats.org/officeDocument/2006/relationships/image" Target="../media/image7.tif"/><Relationship Id="rId11" Type="http://schemas.openxmlformats.org/officeDocument/2006/relationships/image" Target="../media/image12.tif"/><Relationship Id="rId5" Type="http://schemas.openxmlformats.org/officeDocument/2006/relationships/image" Target="../media/image6.tif"/><Relationship Id="rId10" Type="http://schemas.openxmlformats.org/officeDocument/2006/relationships/image" Target="../media/image11.tif"/><Relationship Id="rId4" Type="http://schemas.openxmlformats.org/officeDocument/2006/relationships/image" Target="../media/image5.tif"/><Relationship Id="rId9" Type="http://schemas.openxmlformats.org/officeDocument/2006/relationships/image" Target="../media/image10.tif"/></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hyperlink" Target="http://www.nature.com/nmeth/journal/v7/n11/full/nmeth1110-863.html" TargetMode="External"/><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hyperlink" Target="http://www.nature.com/nmeth/journal/v7/n11/full/nmeth1110-863.html" TargetMode="External"/><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hyperlink" Target="https://ldld.samizdat.cc/2016/tree-maps/"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22.tif"/></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0.xml"/><Relationship Id="rId5" Type="http://schemas.openxmlformats.org/officeDocument/2006/relationships/hyperlink" Target="http://www.nature.com/nmeth/journal/v7/n12/full/nmeth1210-941.html" TargetMode="Externa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15.xml"/><Relationship Id="rId1" Type="http://schemas.openxmlformats.org/officeDocument/2006/relationships/slideLayout" Target="../slideLayouts/slideLayout20.xml"/><Relationship Id="rId5" Type="http://schemas.openxmlformats.org/officeDocument/2006/relationships/image" Target="../media/image29.png"/><Relationship Id="rId4" Type="http://schemas.openxmlformats.org/officeDocument/2006/relationships/image" Target="../media/image28.t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hyperlink" Target="https://en.wikipedia.org/wiki/Gestalt_psycholog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Lecture 1: Introduction and Course Overview"/>
          <p:cNvSpPr txBox="1">
            <a:spLocks noGrp="1"/>
          </p:cNvSpPr>
          <p:nvPr>
            <p:ph type="ctrTitle"/>
          </p:nvPr>
        </p:nvSpPr>
        <p:spPr>
          <a:prstGeom prst="rect">
            <a:avLst/>
          </a:prstGeom>
        </p:spPr>
        <p:txBody>
          <a:bodyPr/>
          <a:lstStyle/>
          <a:p>
            <a:r>
              <a:rPr dirty="0"/>
              <a:t>Lecture </a:t>
            </a:r>
            <a:r>
              <a:rPr lang="en-US" dirty="0"/>
              <a:t>7</a:t>
            </a:r>
            <a:r>
              <a:rPr dirty="0"/>
              <a:t>: </a:t>
            </a:r>
            <a:r>
              <a:rPr lang="en-US" dirty="0"/>
              <a:t>Gestalt Principles</a:t>
            </a:r>
            <a:endParaRPr dirty="0"/>
          </a:p>
        </p:txBody>
      </p:sp>
      <p:sp>
        <p:nvSpPr>
          <p:cNvPr id="138" name="DS4200 Information Presentation &amp; Visualization…"/>
          <p:cNvSpPr txBox="1">
            <a:spLocks noGrp="1"/>
          </p:cNvSpPr>
          <p:nvPr>
            <p:ph type="subTitle" sz="half" idx="1"/>
          </p:nvPr>
        </p:nvSpPr>
        <p:spPr>
          <a:xfrm>
            <a:off x="1739900" y="7886700"/>
            <a:ext cx="20904200" cy="3289300"/>
          </a:xfrm>
          <a:prstGeom prst="rect">
            <a:avLst/>
          </a:prstGeom>
        </p:spPr>
        <p:txBody>
          <a:bodyPr/>
          <a:lstStyle/>
          <a:p>
            <a:pPr>
              <a:defRPr cap="small"/>
            </a:pPr>
            <a:r>
              <a:rPr lang="en-US" dirty="0"/>
              <a:t>DS 4200</a:t>
            </a:r>
          </a:p>
          <a:p>
            <a:pPr>
              <a:defRPr cap="small"/>
            </a:pPr>
            <a:r>
              <a:rPr lang="en-US" dirty="0"/>
              <a:t>Fall 2022</a:t>
            </a:r>
            <a:endParaRPr dirty="0"/>
          </a:p>
          <a:p>
            <a:pPr>
              <a:spcBef>
                <a:spcPts val="600"/>
              </a:spcBef>
              <a:defRPr i="1"/>
            </a:pPr>
            <a:r>
              <a:rPr dirty="0"/>
              <a:t>Prof. </a:t>
            </a:r>
            <a:r>
              <a:rPr lang="en-US" dirty="0"/>
              <a:t>Ab </a:t>
            </a:r>
            <a:r>
              <a:rPr lang="en-US" dirty="0" err="1"/>
              <a:t>Mosca</a:t>
            </a:r>
            <a:r>
              <a:rPr lang="en-US" dirty="0"/>
              <a:t> (they/them)</a:t>
            </a:r>
            <a:endParaRPr dirty="0"/>
          </a:p>
          <a:p>
            <a:pPr>
              <a:defRPr sz="4000" i="1" cap="small"/>
            </a:pPr>
            <a:r>
              <a:rPr dirty="0"/>
              <a:t>Northeastern University</a:t>
            </a:r>
          </a:p>
        </p:txBody>
      </p:sp>
      <p:sp>
        <p:nvSpPr>
          <p:cNvPr id="1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grpSp>
        <p:nvGrpSpPr>
          <p:cNvPr id="145" name="Group"/>
          <p:cNvGrpSpPr/>
          <p:nvPr/>
        </p:nvGrpSpPr>
        <p:grpSpPr>
          <a:xfrm>
            <a:off x="-101600" y="25213"/>
            <a:ext cx="3022952" cy="13627105"/>
            <a:chOff x="0" y="0"/>
            <a:chExt cx="3022951" cy="13627103"/>
          </a:xfrm>
        </p:grpSpPr>
        <p:pic>
          <p:nvPicPr>
            <p:cNvPr id="140" name="droppedImage.tiff" descr="droppedImage.tiff"/>
            <p:cNvPicPr>
              <a:picLocks noChangeAspect="1"/>
            </p:cNvPicPr>
            <p:nvPr/>
          </p:nvPicPr>
          <p:blipFill>
            <a:blip r:embed="rId2"/>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141" name="droppedImage.tiff" descr="droppedImage.tiff"/>
            <p:cNvPicPr>
              <a:picLocks noChangeAspect="1"/>
            </p:cNvPicPr>
            <p:nvPr/>
          </p:nvPicPr>
          <p:blipFill>
            <a:blip r:embed="rId3"/>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142" name="droppedImage.tiff" descr="droppedImage.tiff"/>
            <p:cNvPicPr>
              <a:picLocks noChangeAspect="1"/>
            </p:cNvPicPr>
            <p:nvPr/>
          </p:nvPicPr>
          <p:blipFill>
            <a:blip r:embed="rId4"/>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143" name="droppedImage.tiff" descr="droppedImage.tiff"/>
            <p:cNvPicPr>
              <a:picLocks noChangeAspect="1"/>
            </p:cNvPicPr>
            <p:nvPr/>
          </p:nvPicPr>
          <p:blipFill>
            <a:blip r:embed="rId5"/>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144" name="droppedImage.tiff" descr="droppedImage.tiff"/>
            <p:cNvPicPr>
              <a:picLocks noChangeAspect="1"/>
            </p:cNvPicPr>
            <p:nvPr/>
          </p:nvPicPr>
          <p:blipFill>
            <a:blip r:embed="rId6"/>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152" name="Group"/>
          <p:cNvGrpSpPr/>
          <p:nvPr/>
        </p:nvGrpSpPr>
        <p:grpSpPr>
          <a:xfrm>
            <a:off x="21471250" y="30484"/>
            <a:ext cx="2793870" cy="13627101"/>
            <a:chOff x="0" y="0"/>
            <a:chExt cx="2793869" cy="13627100"/>
          </a:xfrm>
        </p:grpSpPr>
        <p:pic>
          <p:nvPicPr>
            <p:cNvPr id="146" name="droppedImage.tiff" descr="droppedImage.tiff"/>
            <p:cNvPicPr>
              <a:picLocks noChangeAspect="1"/>
            </p:cNvPicPr>
            <p:nvPr/>
          </p:nvPicPr>
          <p:blipFill>
            <a:blip r:embed="rId7"/>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147" name="droppedImage.tiff" descr="droppedImage.tiff"/>
            <p:cNvPicPr>
              <a:picLocks noChangeAspect="1"/>
            </p:cNvPicPr>
            <p:nvPr/>
          </p:nvPicPr>
          <p:blipFill>
            <a:blip r:embed="rId8"/>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148" name="droppedImage.tiff" descr="droppedImage.tiff"/>
            <p:cNvPicPr>
              <a:picLocks noChangeAspect="1"/>
            </p:cNvPicPr>
            <p:nvPr/>
          </p:nvPicPr>
          <p:blipFill>
            <a:blip r:embed="rId9"/>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149" name="droppedImage.tiff" descr="droppedImage.tiff"/>
            <p:cNvPicPr>
              <a:picLocks noChangeAspect="1"/>
            </p:cNvPicPr>
            <p:nvPr/>
          </p:nvPicPr>
          <p:blipFill>
            <a:blip r:embed="rId10"/>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150" name="droppedImage.tiff" descr="droppedImage.tiff"/>
            <p:cNvPicPr>
              <a:picLocks noChangeAspect="1"/>
            </p:cNvPicPr>
            <p:nvPr/>
          </p:nvPicPr>
          <p:blipFill>
            <a:blip r:embed="rId11"/>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151" name="droppedImage.tiff" descr="droppedImage.tiff"/>
            <p:cNvPicPr>
              <a:picLocks noChangeAspect="1"/>
            </p:cNvPicPr>
            <p:nvPr/>
          </p:nvPicPr>
          <p:blipFill>
            <a:blip r:embed="rId12"/>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153" name="Slide inspiration from Krzysztof Gajos, Hanspeter Pfister, Miriah Meyer &amp; Jonathan Schwabish"/>
          <p:cNvSpPr/>
          <p:nvPr/>
        </p:nvSpPr>
        <p:spPr>
          <a:xfrm>
            <a:off x="3059286" y="12741475"/>
            <a:ext cx="18249901"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i="1"/>
            </a:lvl1pPr>
          </a:lstStyle>
          <a:p>
            <a:r>
              <a:rPr dirty="0"/>
              <a:t>Slide</a:t>
            </a:r>
            <a:r>
              <a:rPr lang="en-US" dirty="0"/>
              <a:t>s and</a:t>
            </a:r>
            <a:r>
              <a:rPr dirty="0"/>
              <a:t> inspiration from </a:t>
            </a:r>
            <a:r>
              <a:rPr lang="en-US" dirty="0"/>
              <a:t>Cody Dunne, Michelle Borkin, </a:t>
            </a:r>
            <a:r>
              <a:rPr dirty="0"/>
              <a:t>Krzysztof </a:t>
            </a:r>
            <a:r>
              <a:rPr dirty="0" err="1"/>
              <a:t>Gajos</a:t>
            </a:r>
            <a:r>
              <a:rPr dirty="0"/>
              <a:t>, Hanspeter Pfister,</a:t>
            </a:r>
            <a:endParaRPr lang="en-US" dirty="0"/>
          </a:p>
          <a:p>
            <a:r>
              <a:rPr dirty="0"/>
              <a:t> Miriah Meyer</a:t>
            </a:r>
            <a:r>
              <a:rPr lang="en-US" dirty="0"/>
              <a:t>, </a:t>
            </a:r>
            <a:r>
              <a:rPr dirty="0"/>
              <a:t>Jonathan </a:t>
            </a:r>
            <a:r>
              <a:rPr dirty="0" err="1"/>
              <a:t>Schwabish</a:t>
            </a:r>
            <a:r>
              <a:rPr lang="en-US" dirty="0"/>
              <a:t>, and David Sprague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2"/>
            <a:ext cx="22531243" cy="1754326"/>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Similarity </a:t>
            </a:r>
            <a:r>
              <a:rPr lang="en-US" sz="5400" b="1" dirty="0">
                <a:solidFill>
                  <a:schemeClr val="tx1"/>
                </a:solidFill>
                <a:latin typeface="Gill Sans"/>
                <a:sym typeface="Wingdings" pitchFamily="2" charset="2"/>
              </a:rPr>
              <a:t> </a:t>
            </a:r>
            <a:r>
              <a:rPr lang="en-US" sz="5400" dirty="0">
                <a:solidFill>
                  <a:schemeClr val="tx1"/>
                </a:solidFill>
                <a:latin typeface="Gill Sans"/>
                <a:sym typeface="Wingdings" pitchFamily="2" charset="2"/>
              </a:rPr>
              <a:t>we perceive </a:t>
            </a:r>
            <a:r>
              <a:rPr lang="en-US" sz="5400" dirty="0">
                <a:latin typeface="Futura"/>
              </a:rPr>
              <a:t>things that look like each other (size, color, shape) as related</a:t>
            </a:r>
            <a:endParaRPr lang="en-US" sz="5400" b="1" dirty="0">
              <a:solidFill>
                <a:srgbClr val="FF4013"/>
              </a:solidFill>
              <a:latin typeface="Gill Sans"/>
            </a:endParaRPr>
          </a:p>
        </p:txBody>
      </p:sp>
      <p:pic>
        <p:nvPicPr>
          <p:cNvPr id="3" name="Picture 2" descr="Shape&#10;&#10;Description automatically generated">
            <a:extLst>
              <a:ext uri="{FF2B5EF4-FFF2-40B4-BE49-F238E27FC236}">
                <a16:creationId xmlns:a16="http://schemas.microsoft.com/office/drawing/2014/main" id="{8A5DD759-2754-AC4E-AEC3-F78EE05B1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8069" y="5354018"/>
            <a:ext cx="8067862" cy="7479772"/>
          </a:xfrm>
          <a:prstGeom prst="rect">
            <a:avLst/>
          </a:prstGeom>
        </p:spPr>
      </p:pic>
      <p:sp>
        <p:nvSpPr>
          <p:cNvPr id="23" name="Rectangle 22">
            <a:extLst>
              <a:ext uri="{FF2B5EF4-FFF2-40B4-BE49-F238E27FC236}">
                <a16:creationId xmlns:a16="http://schemas.microsoft.com/office/drawing/2014/main" id="{0748673B-F2D3-7449-864D-E60832293A9D}"/>
              </a:ext>
            </a:extLst>
          </p:cNvPr>
          <p:cNvSpPr/>
          <p:nvPr/>
        </p:nvSpPr>
        <p:spPr>
          <a:xfrm>
            <a:off x="242046" y="12809588"/>
            <a:ext cx="12192000" cy="707886"/>
          </a:xfrm>
          <a:prstGeom prst="rect">
            <a:avLst/>
          </a:prstGeom>
        </p:spPr>
        <p:txBody>
          <a:bodyPr>
            <a:spAutoFit/>
          </a:bodyPr>
          <a:lstStyle/>
          <a:p>
            <a:pPr algn="l"/>
            <a:r>
              <a:rPr lang="en-US" sz="4000" dirty="0"/>
              <a:t>https://</a:t>
            </a:r>
            <a:r>
              <a:rPr lang="en-US" sz="4000" dirty="0" err="1"/>
              <a:t>www.usertesting.com</a:t>
            </a:r>
            <a:r>
              <a:rPr lang="en-US" sz="4000" dirty="0"/>
              <a:t>/blog/gestalt-principles</a:t>
            </a:r>
          </a:p>
        </p:txBody>
      </p:sp>
    </p:spTree>
    <p:extLst>
      <p:ext uri="{BB962C8B-B14F-4D97-AF65-F5344CB8AC3E}">
        <p14:creationId xmlns:p14="http://schemas.microsoft.com/office/powerpoint/2010/main" val="3638126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2"/>
            <a:ext cx="22531243" cy="1754326"/>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Similarity </a:t>
            </a:r>
            <a:r>
              <a:rPr lang="en-US" sz="5400" b="1" dirty="0">
                <a:solidFill>
                  <a:schemeClr val="tx1"/>
                </a:solidFill>
                <a:latin typeface="Gill Sans"/>
                <a:sym typeface="Wingdings" pitchFamily="2" charset="2"/>
              </a:rPr>
              <a:t> </a:t>
            </a:r>
            <a:r>
              <a:rPr lang="en-US" sz="5400" dirty="0">
                <a:solidFill>
                  <a:schemeClr val="tx1"/>
                </a:solidFill>
                <a:latin typeface="Gill Sans"/>
                <a:sym typeface="Wingdings" pitchFamily="2" charset="2"/>
              </a:rPr>
              <a:t>we perceive </a:t>
            </a:r>
            <a:r>
              <a:rPr lang="en-US" sz="5400" dirty="0">
                <a:latin typeface="Futura"/>
              </a:rPr>
              <a:t>things that look like each other (size, color, shape) as related</a:t>
            </a:r>
            <a:endParaRPr lang="en-US" sz="5400" b="1" dirty="0">
              <a:solidFill>
                <a:srgbClr val="FF4013"/>
              </a:solidFill>
              <a:latin typeface="Gill Sans"/>
            </a:endParaRPr>
          </a:p>
        </p:txBody>
      </p:sp>
      <p:sp>
        <p:nvSpPr>
          <p:cNvPr id="23" name="Rectangle 22">
            <a:extLst>
              <a:ext uri="{FF2B5EF4-FFF2-40B4-BE49-F238E27FC236}">
                <a16:creationId xmlns:a16="http://schemas.microsoft.com/office/drawing/2014/main" id="{0748673B-F2D3-7449-864D-E60832293A9D}"/>
              </a:ext>
            </a:extLst>
          </p:cNvPr>
          <p:cNvSpPr/>
          <p:nvPr/>
        </p:nvSpPr>
        <p:spPr>
          <a:xfrm>
            <a:off x="242046" y="12809588"/>
            <a:ext cx="12192000" cy="707886"/>
          </a:xfrm>
          <a:prstGeom prst="rect">
            <a:avLst/>
          </a:prstGeom>
        </p:spPr>
        <p:txBody>
          <a:bodyPr>
            <a:spAutoFit/>
          </a:bodyPr>
          <a:lstStyle/>
          <a:p>
            <a:pPr algn="l"/>
            <a:r>
              <a:rPr lang="en-US" sz="4000" dirty="0"/>
              <a:t>https://</a:t>
            </a:r>
            <a:r>
              <a:rPr lang="en-US" sz="4000" dirty="0" err="1"/>
              <a:t>www.usertesting.com</a:t>
            </a:r>
            <a:r>
              <a:rPr lang="en-US" sz="4000" dirty="0"/>
              <a:t>/blog/gestalt-principles</a:t>
            </a:r>
          </a:p>
        </p:txBody>
      </p:sp>
      <p:pic>
        <p:nvPicPr>
          <p:cNvPr id="9" name="droppedImage.tiff" descr="droppedImage.tiff">
            <a:extLst>
              <a:ext uri="{FF2B5EF4-FFF2-40B4-BE49-F238E27FC236}">
                <a16:creationId xmlns:a16="http://schemas.microsoft.com/office/drawing/2014/main" id="{D8A24EF5-DA4D-1A40-B6DD-20939E836F99}"/>
              </a:ext>
            </a:extLst>
          </p:cNvPr>
          <p:cNvPicPr>
            <a:picLocks noChangeAspect="1"/>
          </p:cNvPicPr>
          <p:nvPr/>
        </p:nvPicPr>
        <p:blipFill rotWithShape="1">
          <a:blip r:embed="rId3"/>
          <a:srcRect l="77862" t="22837"/>
          <a:stretch/>
        </p:blipFill>
        <p:spPr>
          <a:xfrm>
            <a:off x="8432800" y="4882599"/>
            <a:ext cx="5969000" cy="7926989"/>
          </a:xfrm>
          <a:prstGeom prst="rect">
            <a:avLst/>
          </a:prstGeom>
          <a:ln w="12700">
            <a:miter lim="400000"/>
          </a:ln>
        </p:spPr>
      </p:pic>
      <p:sp>
        <p:nvSpPr>
          <p:cNvPr id="10" name="Ware, VTFD">
            <a:extLst>
              <a:ext uri="{FF2B5EF4-FFF2-40B4-BE49-F238E27FC236}">
                <a16:creationId xmlns:a16="http://schemas.microsoft.com/office/drawing/2014/main" id="{1E74386F-0982-3E46-ADBA-490DF0F816FC}"/>
              </a:ext>
            </a:extLst>
          </p:cNvPr>
          <p:cNvSpPr/>
          <p:nvPr/>
        </p:nvSpPr>
        <p:spPr>
          <a:xfrm>
            <a:off x="19852763" y="14224000"/>
            <a:ext cx="1792710"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825500">
              <a:defRPr sz="3000" i="1">
                <a:latin typeface="+mn-lt"/>
                <a:ea typeface="+mn-ea"/>
                <a:cs typeface="+mn-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a:ln>
                  <a:noFill/>
                </a:ln>
                <a:solidFill>
                  <a:srgbClr val="000000"/>
                </a:solidFill>
                <a:effectLst/>
                <a:uLnTx/>
                <a:uFillTx/>
                <a:latin typeface="Futura"/>
                <a:sym typeface="Gill Sans"/>
              </a:rPr>
              <a:t>Ware, VTFD</a:t>
            </a:r>
          </a:p>
        </p:txBody>
      </p:sp>
    </p:spTree>
    <p:extLst>
      <p:ext uri="{BB962C8B-B14F-4D97-AF65-F5344CB8AC3E}">
        <p14:creationId xmlns:p14="http://schemas.microsoft.com/office/powerpoint/2010/main" val="440692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12</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1754326"/>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Proximity </a:t>
            </a:r>
            <a:r>
              <a:rPr lang="en-US" sz="5400" b="1" dirty="0">
                <a:solidFill>
                  <a:schemeClr val="tx1"/>
                </a:solidFill>
                <a:latin typeface="Gill Sans"/>
                <a:sym typeface="Wingdings" pitchFamily="2" charset="2"/>
              </a:rPr>
              <a:t></a:t>
            </a:r>
            <a:r>
              <a:rPr lang="en-US" sz="5400" b="1" dirty="0">
                <a:solidFill>
                  <a:schemeClr val="tx1"/>
                </a:solidFill>
                <a:latin typeface="Futura"/>
                <a:sym typeface="Wingdings" pitchFamily="2" charset="2"/>
              </a:rPr>
              <a:t> </a:t>
            </a:r>
            <a:r>
              <a:rPr lang="en-US" sz="5400" dirty="0">
                <a:solidFill>
                  <a:schemeClr val="tx1"/>
                </a:solidFill>
                <a:latin typeface="Futura"/>
                <a:sym typeface="Wingdings" pitchFamily="2" charset="2"/>
              </a:rPr>
              <a:t>we perceive </a:t>
            </a:r>
            <a:r>
              <a:rPr lang="en-US" sz="5400" dirty="0">
                <a:latin typeface="Futura"/>
              </a:rPr>
              <a:t>things that are visually close to each other as related</a:t>
            </a:r>
            <a:r>
              <a:rPr lang="en-US" sz="5400" b="1" dirty="0">
                <a:solidFill>
                  <a:schemeClr val="tx1"/>
                </a:solidFill>
                <a:latin typeface="Gill Sans"/>
                <a:sym typeface="Wingdings" pitchFamily="2" charset="2"/>
              </a:rPr>
              <a:t> </a:t>
            </a:r>
            <a:endParaRPr lang="en-US" sz="5400" b="1" dirty="0">
              <a:solidFill>
                <a:srgbClr val="FF4013"/>
              </a:solidFill>
              <a:latin typeface="Gill Sans"/>
            </a:endParaRPr>
          </a:p>
        </p:txBody>
      </p:sp>
      <p:sp>
        <p:nvSpPr>
          <p:cNvPr id="9" name="Bang Wong, “Gestalt principles (Part 1)” (Nature Methods)">
            <a:extLst>
              <a:ext uri="{FF2B5EF4-FFF2-40B4-BE49-F238E27FC236}">
                <a16:creationId xmlns:a16="http://schemas.microsoft.com/office/drawing/2014/main" id="{21956F06-1041-EE40-8689-B67675281C76}"/>
              </a:ext>
            </a:extLst>
          </p:cNvPr>
          <p:cNvSpPr/>
          <p:nvPr/>
        </p:nvSpPr>
        <p:spPr>
          <a:xfrm>
            <a:off x="2614432" y="12992100"/>
            <a:ext cx="8435096"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r" defTabSz="825500">
              <a:defRPr sz="3000" i="1" u="sng">
                <a:latin typeface="+mn-lt"/>
                <a:ea typeface="+mn-ea"/>
                <a:cs typeface="+mn-cs"/>
                <a:sym typeface="Gill Sans"/>
                <a:hlinkClick r:id="" action="ppaction://noaction"/>
              </a:defRPr>
            </a:lvl1pPr>
          </a:lstStyle>
          <a:p>
            <a:pPr marL="0" marR="0" lvl="0" indent="0" algn="r" defTabSz="825500" rtl="0" eaLnBrk="1" fontAlgn="auto" latinLnBrk="0" hangingPunct="0">
              <a:lnSpc>
                <a:spcPct val="100000"/>
              </a:lnSpc>
              <a:spcBef>
                <a:spcPts val="0"/>
              </a:spcBef>
              <a:spcAft>
                <a:spcPts val="0"/>
              </a:spcAft>
              <a:buClrTx/>
              <a:buSzTx/>
              <a:buFontTx/>
              <a:buNone/>
              <a:tabLst/>
              <a:defRPr u="none"/>
            </a:pPr>
            <a:r>
              <a:rPr kumimoji="0" sz="3000" b="0" i="1" u="sng" strike="noStrike" kern="0" cap="none" spc="0" normalizeH="0" baseline="0" noProof="0" dirty="0">
                <a:ln>
                  <a:noFill/>
                </a:ln>
                <a:solidFill>
                  <a:srgbClr val="000000"/>
                </a:solidFill>
                <a:effectLst/>
                <a:uLnTx/>
                <a:uFillTx/>
                <a:latin typeface="Futura"/>
                <a:sym typeface="Gill Sans"/>
                <a:hlinkClick r:id="rId3"/>
              </a:rPr>
              <a:t>Bang Wong, “Gestalt principles (Part 1)” (Nature Methods)</a:t>
            </a:r>
          </a:p>
        </p:txBody>
      </p:sp>
      <p:pic>
        <p:nvPicPr>
          <p:cNvPr id="3" name="Picture 2" descr="A picture containing icon&#10;&#10;Description automatically generated">
            <a:extLst>
              <a:ext uri="{FF2B5EF4-FFF2-40B4-BE49-F238E27FC236}">
                <a16:creationId xmlns:a16="http://schemas.microsoft.com/office/drawing/2014/main" id="{DC11F495-6C88-6D44-9C66-7187F65D2DBA}"/>
              </a:ext>
            </a:extLst>
          </p:cNvPr>
          <p:cNvPicPr>
            <a:picLocks noChangeAspect="1"/>
          </p:cNvPicPr>
          <p:nvPr/>
        </p:nvPicPr>
        <p:blipFill rotWithShape="1">
          <a:blip r:embed="rId4">
            <a:extLst>
              <a:ext uri="{28A0092B-C50C-407E-A947-70E740481C1C}">
                <a14:useLocalDpi xmlns:a14="http://schemas.microsoft.com/office/drawing/2010/main" val="0"/>
              </a:ext>
            </a:extLst>
          </a:blip>
          <a:srcRect l="45887" b="33672"/>
          <a:stretch/>
        </p:blipFill>
        <p:spPr>
          <a:xfrm>
            <a:off x="13396982" y="4928745"/>
            <a:ext cx="8372586" cy="6173708"/>
          </a:xfrm>
          <a:prstGeom prst="rect">
            <a:avLst/>
          </a:prstGeom>
        </p:spPr>
      </p:pic>
      <p:pic>
        <p:nvPicPr>
          <p:cNvPr id="11" name="Picture 10" descr="A picture containing icon&#10;&#10;Description automatically generated">
            <a:extLst>
              <a:ext uri="{FF2B5EF4-FFF2-40B4-BE49-F238E27FC236}">
                <a16:creationId xmlns:a16="http://schemas.microsoft.com/office/drawing/2014/main" id="{30CAF505-32C5-1344-B9B7-0BB42692BE4B}"/>
              </a:ext>
            </a:extLst>
          </p:cNvPr>
          <p:cNvPicPr>
            <a:picLocks noChangeAspect="1"/>
          </p:cNvPicPr>
          <p:nvPr/>
        </p:nvPicPr>
        <p:blipFill rotWithShape="1">
          <a:blip r:embed="rId4">
            <a:extLst>
              <a:ext uri="{28A0092B-C50C-407E-A947-70E740481C1C}">
                <a14:useLocalDpi xmlns:a14="http://schemas.microsoft.com/office/drawing/2010/main" val="0"/>
              </a:ext>
            </a:extLst>
          </a:blip>
          <a:srcRect t="7614" r="67312" b="14228"/>
          <a:stretch/>
        </p:blipFill>
        <p:spPr>
          <a:xfrm>
            <a:off x="3894592" y="5354019"/>
            <a:ext cx="4944515" cy="7112302"/>
          </a:xfrm>
          <a:prstGeom prst="rect">
            <a:avLst/>
          </a:prstGeom>
        </p:spPr>
      </p:pic>
    </p:spTree>
    <p:extLst>
      <p:ext uri="{BB962C8B-B14F-4D97-AF65-F5344CB8AC3E}">
        <p14:creationId xmlns:p14="http://schemas.microsoft.com/office/powerpoint/2010/main" val="1117503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13</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1754326"/>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Proximity </a:t>
            </a:r>
            <a:r>
              <a:rPr lang="en-US" sz="5400" b="1" dirty="0">
                <a:solidFill>
                  <a:schemeClr val="tx1"/>
                </a:solidFill>
                <a:latin typeface="Gill Sans"/>
                <a:sym typeface="Wingdings" pitchFamily="2" charset="2"/>
              </a:rPr>
              <a:t></a:t>
            </a:r>
            <a:r>
              <a:rPr lang="en-US" sz="5400" b="1" dirty="0">
                <a:solidFill>
                  <a:schemeClr val="tx1"/>
                </a:solidFill>
                <a:latin typeface="Futura"/>
                <a:sym typeface="Wingdings" pitchFamily="2" charset="2"/>
              </a:rPr>
              <a:t> </a:t>
            </a:r>
            <a:r>
              <a:rPr lang="en-US" sz="5400" dirty="0">
                <a:solidFill>
                  <a:schemeClr val="tx1"/>
                </a:solidFill>
                <a:latin typeface="Futura"/>
                <a:sym typeface="Wingdings" pitchFamily="2" charset="2"/>
              </a:rPr>
              <a:t>we perceive </a:t>
            </a:r>
            <a:r>
              <a:rPr lang="en-US" sz="5400" dirty="0">
                <a:latin typeface="Futura"/>
              </a:rPr>
              <a:t>things that are visually close to each other as related</a:t>
            </a:r>
            <a:r>
              <a:rPr lang="en-US" sz="5400" b="1" dirty="0">
                <a:solidFill>
                  <a:schemeClr val="tx1"/>
                </a:solidFill>
                <a:latin typeface="Gill Sans"/>
                <a:sym typeface="Wingdings" pitchFamily="2" charset="2"/>
              </a:rPr>
              <a:t> </a:t>
            </a:r>
            <a:endParaRPr lang="en-US" sz="5400" b="1" dirty="0">
              <a:solidFill>
                <a:srgbClr val="FF4013"/>
              </a:solidFill>
              <a:latin typeface="Gill Sans"/>
            </a:endParaRPr>
          </a:p>
        </p:txBody>
      </p:sp>
      <p:sp>
        <p:nvSpPr>
          <p:cNvPr id="9" name="Bang Wong, “Gestalt principles (Part 1)” (Nature Methods)">
            <a:extLst>
              <a:ext uri="{FF2B5EF4-FFF2-40B4-BE49-F238E27FC236}">
                <a16:creationId xmlns:a16="http://schemas.microsoft.com/office/drawing/2014/main" id="{21956F06-1041-EE40-8689-B67675281C76}"/>
              </a:ext>
            </a:extLst>
          </p:cNvPr>
          <p:cNvSpPr/>
          <p:nvPr/>
        </p:nvSpPr>
        <p:spPr>
          <a:xfrm>
            <a:off x="2614432" y="12992100"/>
            <a:ext cx="8435096"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r" defTabSz="825500">
              <a:defRPr sz="3000" i="1" u="sng">
                <a:latin typeface="+mn-lt"/>
                <a:ea typeface="+mn-ea"/>
                <a:cs typeface="+mn-cs"/>
                <a:sym typeface="Gill Sans"/>
                <a:hlinkClick r:id="" action="ppaction://noaction"/>
              </a:defRPr>
            </a:lvl1pPr>
          </a:lstStyle>
          <a:p>
            <a:pPr marL="0" marR="0" lvl="0" indent="0" algn="r" defTabSz="825500" rtl="0" eaLnBrk="1" fontAlgn="auto" latinLnBrk="0" hangingPunct="0">
              <a:lnSpc>
                <a:spcPct val="100000"/>
              </a:lnSpc>
              <a:spcBef>
                <a:spcPts val="0"/>
              </a:spcBef>
              <a:spcAft>
                <a:spcPts val="0"/>
              </a:spcAft>
              <a:buClrTx/>
              <a:buSzTx/>
              <a:buFontTx/>
              <a:buNone/>
              <a:tabLst/>
              <a:defRPr u="none"/>
            </a:pPr>
            <a:r>
              <a:rPr kumimoji="0" sz="3000" b="0" i="1" u="sng" strike="noStrike" kern="0" cap="none" spc="0" normalizeH="0" baseline="0" noProof="0" dirty="0">
                <a:ln>
                  <a:noFill/>
                </a:ln>
                <a:solidFill>
                  <a:srgbClr val="000000"/>
                </a:solidFill>
                <a:effectLst/>
                <a:uLnTx/>
                <a:uFillTx/>
                <a:latin typeface="Futura"/>
                <a:sym typeface="Gill Sans"/>
                <a:hlinkClick r:id="rId3"/>
              </a:rPr>
              <a:t>Bang Wong, “Gestalt principles (Part 1)” (Nature Methods)</a:t>
            </a:r>
          </a:p>
        </p:txBody>
      </p:sp>
      <p:pic>
        <p:nvPicPr>
          <p:cNvPr id="4" name="Picture 3" descr="Icon&#10;&#10;Description automatically generated">
            <a:extLst>
              <a:ext uri="{FF2B5EF4-FFF2-40B4-BE49-F238E27FC236}">
                <a16:creationId xmlns:a16="http://schemas.microsoft.com/office/drawing/2014/main" id="{0B5682DE-208C-7B45-8091-E1D1023FEA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017" y="4927599"/>
            <a:ext cx="13595966" cy="7393871"/>
          </a:xfrm>
          <a:prstGeom prst="rect">
            <a:avLst/>
          </a:prstGeom>
        </p:spPr>
      </p:pic>
    </p:spTree>
    <p:extLst>
      <p:ext uri="{BB962C8B-B14F-4D97-AF65-F5344CB8AC3E}">
        <p14:creationId xmlns:p14="http://schemas.microsoft.com/office/powerpoint/2010/main" val="3932042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1754326"/>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Common region </a:t>
            </a:r>
            <a:r>
              <a:rPr lang="en-US" sz="5400" b="1" dirty="0">
                <a:solidFill>
                  <a:schemeClr val="tx1"/>
                </a:solidFill>
                <a:latin typeface="Gill Sans"/>
                <a:sym typeface="Wingdings" pitchFamily="2" charset="2"/>
              </a:rPr>
              <a:t></a:t>
            </a:r>
            <a:r>
              <a:rPr lang="en-US" sz="5400" dirty="0">
                <a:latin typeface="Futura"/>
              </a:rPr>
              <a:t> we perceive items within the same closed region as being grouped</a:t>
            </a:r>
            <a:endParaRPr lang="en-US" sz="5400" b="1" dirty="0">
              <a:solidFill>
                <a:srgbClr val="FF4013"/>
              </a:solidFill>
              <a:latin typeface="Gill Sans"/>
            </a:endParaRPr>
          </a:p>
        </p:txBody>
      </p:sp>
      <p:pic>
        <p:nvPicPr>
          <p:cNvPr id="3" name="Picture 2" descr="Text&#10;&#10;Description automatically generated with low confidence">
            <a:extLst>
              <a:ext uri="{FF2B5EF4-FFF2-40B4-BE49-F238E27FC236}">
                <a16:creationId xmlns:a16="http://schemas.microsoft.com/office/drawing/2014/main" id="{E38D21B7-8579-834C-A254-9518328A0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7078" y="5842000"/>
            <a:ext cx="11307576" cy="5664200"/>
          </a:xfrm>
          <a:prstGeom prst="rect">
            <a:avLst/>
          </a:prstGeom>
        </p:spPr>
      </p:pic>
      <p:sp>
        <p:nvSpPr>
          <p:cNvPr id="27" name="Rectangle 26">
            <a:extLst>
              <a:ext uri="{FF2B5EF4-FFF2-40B4-BE49-F238E27FC236}">
                <a16:creationId xmlns:a16="http://schemas.microsoft.com/office/drawing/2014/main" id="{8D69E444-11C3-5440-AA81-73B7EDACB394}"/>
              </a:ext>
            </a:extLst>
          </p:cNvPr>
          <p:cNvSpPr/>
          <p:nvPr/>
        </p:nvSpPr>
        <p:spPr>
          <a:xfrm>
            <a:off x="242046" y="12809588"/>
            <a:ext cx="12192000" cy="707886"/>
          </a:xfrm>
          <a:prstGeom prst="rect">
            <a:avLst/>
          </a:prstGeom>
        </p:spPr>
        <p:txBody>
          <a:bodyPr>
            <a:spAutoFit/>
          </a:bodyPr>
          <a:lstStyle/>
          <a:p>
            <a:pPr algn="l"/>
            <a:r>
              <a:rPr lang="en-US" sz="4000" dirty="0"/>
              <a:t>https://</a:t>
            </a:r>
            <a:r>
              <a:rPr lang="en-US" sz="4000" dirty="0" err="1"/>
              <a:t>www.usertesting.com</a:t>
            </a:r>
            <a:r>
              <a:rPr lang="en-US" sz="4000" dirty="0"/>
              <a:t>/blog/gestalt-principles</a:t>
            </a:r>
          </a:p>
        </p:txBody>
      </p:sp>
    </p:spTree>
    <p:extLst>
      <p:ext uri="{BB962C8B-B14F-4D97-AF65-F5344CB8AC3E}">
        <p14:creationId xmlns:p14="http://schemas.microsoft.com/office/powerpoint/2010/main" val="150256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15</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1754326"/>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Common region </a:t>
            </a:r>
            <a:r>
              <a:rPr lang="en-US" sz="5400" b="1" dirty="0">
                <a:solidFill>
                  <a:schemeClr val="tx1"/>
                </a:solidFill>
                <a:latin typeface="Gill Sans"/>
                <a:sym typeface="Wingdings" pitchFamily="2" charset="2"/>
              </a:rPr>
              <a:t></a:t>
            </a:r>
            <a:r>
              <a:rPr lang="en-US" sz="5400" dirty="0">
                <a:latin typeface="Futura"/>
              </a:rPr>
              <a:t> we perceive items within the same closed region as being grouped</a:t>
            </a:r>
            <a:endParaRPr lang="en-US" sz="5400" b="1" dirty="0">
              <a:solidFill>
                <a:srgbClr val="FF4013"/>
              </a:solidFill>
              <a:latin typeface="Gill Sans"/>
            </a:endParaRPr>
          </a:p>
        </p:txBody>
      </p:sp>
      <p:sp>
        <p:nvSpPr>
          <p:cNvPr id="9" name="https://ldld.samizdat.cc/2016/tree-maps/">
            <a:extLst>
              <a:ext uri="{FF2B5EF4-FFF2-40B4-BE49-F238E27FC236}">
                <a16:creationId xmlns:a16="http://schemas.microsoft.com/office/drawing/2014/main" id="{EA148589-345A-D84F-BE35-6CF788629B75}"/>
              </a:ext>
            </a:extLst>
          </p:cNvPr>
          <p:cNvSpPr/>
          <p:nvPr/>
        </p:nvSpPr>
        <p:spPr>
          <a:xfrm>
            <a:off x="-10821021" y="13068300"/>
            <a:ext cx="18656301" cy="5334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defTabSz="825500">
              <a:defRPr sz="3000" i="1" u="sng">
                <a:latin typeface="+mn-lt"/>
                <a:ea typeface="+mn-ea"/>
                <a:cs typeface="+mn-cs"/>
                <a:sym typeface="Gill Sans"/>
                <a:hlinkClick r:id="" action="ppaction://noaction"/>
              </a:defRPr>
            </a:lvl1pPr>
          </a:lstStyle>
          <a:p>
            <a:pPr marL="0" marR="0" lvl="0" indent="0" algn="r" defTabSz="825500" rtl="0" eaLnBrk="1" fontAlgn="auto" latinLnBrk="0" hangingPunct="0">
              <a:lnSpc>
                <a:spcPct val="100000"/>
              </a:lnSpc>
              <a:spcBef>
                <a:spcPts val="0"/>
              </a:spcBef>
              <a:spcAft>
                <a:spcPts val="0"/>
              </a:spcAft>
              <a:buClrTx/>
              <a:buSzTx/>
              <a:buFontTx/>
              <a:buNone/>
              <a:tabLst/>
              <a:defRPr u="none"/>
            </a:pPr>
            <a:r>
              <a:rPr kumimoji="0" sz="3000" b="0" i="1" u="sng" strike="noStrike" kern="0" cap="none" spc="0" normalizeH="0" baseline="0" noProof="0">
                <a:ln>
                  <a:noFill/>
                </a:ln>
                <a:solidFill>
                  <a:srgbClr val="000000"/>
                </a:solidFill>
                <a:effectLst/>
                <a:uLnTx/>
                <a:uFillTx/>
                <a:latin typeface="Futura"/>
                <a:sym typeface="Gill Sans"/>
                <a:hlinkClick r:id="rId3"/>
              </a:rPr>
              <a:t>https://ldld.samizdat.cc/2016/tree-maps/</a:t>
            </a:r>
          </a:p>
        </p:txBody>
      </p:sp>
      <p:pic>
        <p:nvPicPr>
          <p:cNvPr id="10" name="droppedImage.tiff" descr="droppedImage.tiff">
            <a:extLst>
              <a:ext uri="{FF2B5EF4-FFF2-40B4-BE49-F238E27FC236}">
                <a16:creationId xmlns:a16="http://schemas.microsoft.com/office/drawing/2014/main" id="{5340146D-90D0-DE42-9B50-4D91E8E7A16E}"/>
              </a:ext>
            </a:extLst>
          </p:cNvPr>
          <p:cNvPicPr>
            <a:picLocks noChangeAspect="1"/>
          </p:cNvPicPr>
          <p:nvPr/>
        </p:nvPicPr>
        <p:blipFill>
          <a:blip r:embed="rId4"/>
          <a:stretch>
            <a:fillRect/>
          </a:stretch>
        </p:blipFill>
        <p:spPr>
          <a:xfrm>
            <a:off x="6303706" y="4767352"/>
            <a:ext cx="12365295" cy="8247419"/>
          </a:xfrm>
          <a:prstGeom prst="rect">
            <a:avLst/>
          </a:prstGeom>
          <a:ln w="12700">
            <a:miter lim="400000"/>
          </a:ln>
        </p:spPr>
      </p:pic>
    </p:spTree>
    <p:extLst>
      <p:ext uri="{BB962C8B-B14F-4D97-AF65-F5344CB8AC3E}">
        <p14:creationId xmlns:p14="http://schemas.microsoft.com/office/powerpoint/2010/main" val="1084547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Continuity </a:t>
            </a:r>
            <a:r>
              <a:rPr lang="en-US" sz="5400" b="1" dirty="0">
                <a:solidFill>
                  <a:schemeClr val="tx1"/>
                </a:solidFill>
                <a:latin typeface="Gill Sans"/>
                <a:sym typeface="Wingdings" pitchFamily="2" charset="2"/>
              </a:rPr>
              <a:t> </a:t>
            </a:r>
            <a:r>
              <a:rPr lang="en-US" sz="5400" dirty="0">
                <a:solidFill>
                  <a:schemeClr val="tx1"/>
                </a:solidFill>
                <a:latin typeface="Futura"/>
                <a:sym typeface="Wingdings" pitchFamily="2" charset="2"/>
              </a:rPr>
              <a:t>items on a line or curve are perceived as more related </a:t>
            </a:r>
            <a:endParaRPr lang="en-US" sz="5400" dirty="0">
              <a:solidFill>
                <a:srgbClr val="FF4013"/>
              </a:solidFill>
              <a:latin typeface="Gill Sans"/>
            </a:endParaRPr>
          </a:p>
        </p:txBody>
      </p:sp>
      <p:pic>
        <p:nvPicPr>
          <p:cNvPr id="3" name="Picture 2" descr="A picture containing chart&#10;&#10;Description automatically generated">
            <a:extLst>
              <a:ext uri="{FF2B5EF4-FFF2-40B4-BE49-F238E27FC236}">
                <a16:creationId xmlns:a16="http://schemas.microsoft.com/office/drawing/2014/main" id="{C970355D-7F55-AB45-8FD6-6E43FDF71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2940" y="4997449"/>
            <a:ext cx="11818120" cy="7139199"/>
          </a:xfrm>
          <a:prstGeom prst="rect">
            <a:avLst/>
          </a:prstGeom>
        </p:spPr>
      </p:pic>
      <p:sp>
        <p:nvSpPr>
          <p:cNvPr id="10" name="Rectangle 9">
            <a:extLst>
              <a:ext uri="{FF2B5EF4-FFF2-40B4-BE49-F238E27FC236}">
                <a16:creationId xmlns:a16="http://schemas.microsoft.com/office/drawing/2014/main" id="{F6AE3A7F-026E-A349-B0F5-C4535C3D4E06}"/>
              </a:ext>
            </a:extLst>
          </p:cNvPr>
          <p:cNvSpPr/>
          <p:nvPr/>
        </p:nvSpPr>
        <p:spPr>
          <a:xfrm>
            <a:off x="242046" y="12809588"/>
            <a:ext cx="12192000" cy="707886"/>
          </a:xfrm>
          <a:prstGeom prst="rect">
            <a:avLst/>
          </a:prstGeom>
        </p:spPr>
        <p:txBody>
          <a:bodyPr>
            <a:spAutoFit/>
          </a:bodyPr>
          <a:lstStyle/>
          <a:p>
            <a:pPr algn="l"/>
            <a:r>
              <a:rPr lang="en-US" sz="4000" dirty="0"/>
              <a:t>https://</a:t>
            </a:r>
            <a:r>
              <a:rPr lang="en-US" sz="4000" dirty="0" err="1"/>
              <a:t>www.usertesting.com</a:t>
            </a:r>
            <a:r>
              <a:rPr lang="en-US" sz="4000" dirty="0"/>
              <a:t>/blog/gestalt-principles</a:t>
            </a:r>
          </a:p>
        </p:txBody>
      </p:sp>
    </p:spTree>
    <p:extLst>
      <p:ext uri="{BB962C8B-B14F-4D97-AF65-F5344CB8AC3E}">
        <p14:creationId xmlns:p14="http://schemas.microsoft.com/office/powerpoint/2010/main" val="3422772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Continuity </a:t>
            </a:r>
            <a:r>
              <a:rPr lang="en-US" sz="5400" b="1" dirty="0">
                <a:solidFill>
                  <a:schemeClr val="tx1"/>
                </a:solidFill>
                <a:latin typeface="Gill Sans"/>
                <a:sym typeface="Wingdings" pitchFamily="2" charset="2"/>
              </a:rPr>
              <a:t> </a:t>
            </a:r>
            <a:r>
              <a:rPr lang="en-US" sz="5400" dirty="0">
                <a:solidFill>
                  <a:schemeClr val="tx1"/>
                </a:solidFill>
                <a:latin typeface="Futura"/>
                <a:sym typeface="Wingdings" pitchFamily="2" charset="2"/>
              </a:rPr>
              <a:t>items on a line or curve are perceived as more related </a:t>
            </a:r>
            <a:endParaRPr lang="en-US" sz="5400" dirty="0">
              <a:solidFill>
                <a:srgbClr val="FF4013"/>
              </a:solidFill>
              <a:latin typeface="Gill Sans"/>
            </a:endParaRPr>
          </a:p>
        </p:txBody>
      </p:sp>
      <p:sp>
        <p:nvSpPr>
          <p:cNvPr id="10" name="Rectangle 9">
            <a:extLst>
              <a:ext uri="{FF2B5EF4-FFF2-40B4-BE49-F238E27FC236}">
                <a16:creationId xmlns:a16="http://schemas.microsoft.com/office/drawing/2014/main" id="{F6AE3A7F-026E-A349-B0F5-C4535C3D4E06}"/>
              </a:ext>
            </a:extLst>
          </p:cNvPr>
          <p:cNvSpPr/>
          <p:nvPr/>
        </p:nvSpPr>
        <p:spPr>
          <a:xfrm>
            <a:off x="242046" y="12809588"/>
            <a:ext cx="12192000" cy="707886"/>
          </a:xfrm>
          <a:prstGeom prst="rect">
            <a:avLst/>
          </a:prstGeom>
        </p:spPr>
        <p:txBody>
          <a:bodyPr>
            <a:spAutoFit/>
          </a:bodyPr>
          <a:lstStyle/>
          <a:p>
            <a:pPr algn="l"/>
            <a:r>
              <a:rPr lang="en-US" sz="4000" dirty="0"/>
              <a:t>https://</a:t>
            </a:r>
            <a:r>
              <a:rPr lang="en-US" sz="4000" dirty="0" err="1"/>
              <a:t>www.usertesting.com</a:t>
            </a:r>
            <a:r>
              <a:rPr lang="en-US" sz="4000" dirty="0"/>
              <a:t>/blog/gestalt-principles</a:t>
            </a:r>
          </a:p>
        </p:txBody>
      </p:sp>
      <p:pic>
        <p:nvPicPr>
          <p:cNvPr id="4" name="Picture 3" descr="A picture containing text, clipart&#10;&#10;Description automatically generated">
            <a:extLst>
              <a:ext uri="{FF2B5EF4-FFF2-40B4-BE49-F238E27FC236}">
                <a16:creationId xmlns:a16="http://schemas.microsoft.com/office/drawing/2014/main" id="{11B75C06-203B-4049-B666-476974C5EA5D}"/>
              </a:ext>
            </a:extLst>
          </p:cNvPr>
          <p:cNvPicPr>
            <a:picLocks noChangeAspect="1"/>
          </p:cNvPicPr>
          <p:nvPr/>
        </p:nvPicPr>
        <p:blipFill rotWithShape="1">
          <a:blip r:embed="rId3">
            <a:extLst>
              <a:ext uri="{28A0092B-C50C-407E-A947-70E740481C1C}">
                <a14:useLocalDpi xmlns:a14="http://schemas.microsoft.com/office/drawing/2010/main" val="0"/>
              </a:ext>
            </a:extLst>
          </a:blip>
          <a:srcRect t="6369"/>
          <a:stretch/>
        </p:blipFill>
        <p:spPr>
          <a:xfrm>
            <a:off x="6056119" y="6654799"/>
            <a:ext cx="12271762" cy="4096489"/>
          </a:xfrm>
          <a:prstGeom prst="rect">
            <a:avLst/>
          </a:prstGeom>
        </p:spPr>
      </p:pic>
    </p:spTree>
    <p:extLst>
      <p:ext uri="{BB962C8B-B14F-4D97-AF65-F5344CB8AC3E}">
        <p14:creationId xmlns:p14="http://schemas.microsoft.com/office/powerpoint/2010/main" val="2385969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Closure </a:t>
            </a:r>
            <a:r>
              <a:rPr lang="en-US" sz="5400" b="1" dirty="0">
                <a:solidFill>
                  <a:schemeClr val="tx1"/>
                </a:solidFill>
                <a:latin typeface="Gill Sans"/>
                <a:sym typeface="Wingdings" pitchFamily="2" charset="2"/>
              </a:rPr>
              <a:t> </a:t>
            </a:r>
            <a:r>
              <a:rPr lang="en-US" sz="5400" dirty="0">
                <a:latin typeface="Futura"/>
              </a:rPr>
              <a:t>we see incomplete shapes as complete</a:t>
            </a:r>
            <a:r>
              <a:rPr lang="en-US" sz="5400" b="1" dirty="0">
                <a:solidFill>
                  <a:schemeClr val="tx1"/>
                </a:solidFill>
                <a:latin typeface="Gill Sans"/>
                <a:sym typeface="Wingdings" pitchFamily="2" charset="2"/>
              </a:rPr>
              <a:t> </a:t>
            </a:r>
            <a:endParaRPr lang="en-US" sz="5400" b="1" dirty="0">
              <a:solidFill>
                <a:srgbClr val="FF4013"/>
              </a:solidFill>
              <a:latin typeface="Gill Sans"/>
            </a:endParaRPr>
          </a:p>
        </p:txBody>
      </p:sp>
      <p:sp>
        <p:nvSpPr>
          <p:cNvPr id="27" name="Line">
            <a:extLst>
              <a:ext uri="{FF2B5EF4-FFF2-40B4-BE49-F238E27FC236}">
                <a16:creationId xmlns:a16="http://schemas.microsoft.com/office/drawing/2014/main" id="{CC3A6C7A-E0CD-8F48-89F4-6CA7B2155C56}"/>
              </a:ext>
            </a:extLst>
          </p:cNvPr>
          <p:cNvSpPr/>
          <p:nvPr/>
        </p:nvSpPr>
        <p:spPr>
          <a:xfrm flipV="1">
            <a:off x="5643193" y="8133976"/>
            <a:ext cx="12544716" cy="156"/>
          </a:xfrm>
          <a:prstGeom prst="line">
            <a:avLst/>
          </a:prstGeom>
          <a:ln w="762000">
            <a:solidFill>
              <a:srgbClr val="FFFFFF"/>
            </a:solidFill>
            <a:miter lim="400000"/>
          </a:ln>
        </p:spPr>
        <p:txBody>
          <a:bodyPr lIns="50800" tIns="50800" rIns="50800" bIns="50800" anchor="ct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3" name="Picture 2" descr="A picture containing text, clock&#10;&#10;Description automatically generated">
            <a:extLst>
              <a:ext uri="{FF2B5EF4-FFF2-40B4-BE49-F238E27FC236}">
                <a16:creationId xmlns:a16="http://schemas.microsoft.com/office/drawing/2014/main" id="{47A10A6A-B989-ED45-9716-4D7D6D055C9F}"/>
              </a:ext>
            </a:extLst>
          </p:cNvPr>
          <p:cNvPicPr>
            <a:picLocks noChangeAspect="1"/>
          </p:cNvPicPr>
          <p:nvPr/>
        </p:nvPicPr>
        <p:blipFill rotWithShape="1">
          <a:blip r:embed="rId3">
            <a:extLst>
              <a:ext uri="{28A0092B-C50C-407E-A947-70E740481C1C}">
                <a14:useLocalDpi xmlns:a14="http://schemas.microsoft.com/office/drawing/2010/main" val="0"/>
              </a:ext>
            </a:extLst>
          </a:blip>
          <a:srcRect t="3577"/>
          <a:stretch/>
        </p:blipFill>
        <p:spPr>
          <a:xfrm>
            <a:off x="1983460" y="4949793"/>
            <a:ext cx="8201939" cy="7722514"/>
          </a:xfrm>
          <a:prstGeom prst="rect">
            <a:avLst/>
          </a:prstGeom>
        </p:spPr>
      </p:pic>
      <p:pic>
        <p:nvPicPr>
          <p:cNvPr id="5" name="Picture 4" descr="A picture containing schematic&#10;&#10;Description automatically generated">
            <a:extLst>
              <a:ext uri="{FF2B5EF4-FFF2-40B4-BE49-F238E27FC236}">
                <a16:creationId xmlns:a16="http://schemas.microsoft.com/office/drawing/2014/main" id="{5DEA68C7-AEE4-C14F-9500-4D3BD13D4B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0049" y="5487059"/>
            <a:ext cx="8973679" cy="6647982"/>
          </a:xfrm>
          <a:prstGeom prst="rect">
            <a:avLst/>
          </a:prstGeom>
        </p:spPr>
      </p:pic>
      <p:sp>
        <p:nvSpPr>
          <p:cNvPr id="32" name="Bang Wong, “Gestalt principles (Part 2)” (Nature Methods)">
            <a:extLst>
              <a:ext uri="{FF2B5EF4-FFF2-40B4-BE49-F238E27FC236}">
                <a16:creationId xmlns:a16="http://schemas.microsoft.com/office/drawing/2014/main" id="{C2B32B0C-C82D-5141-A791-1D24F64C9127}"/>
              </a:ext>
            </a:extLst>
          </p:cNvPr>
          <p:cNvSpPr/>
          <p:nvPr/>
        </p:nvSpPr>
        <p:spPr>
          <a:xfrm>
            <a:off x="2385832" y="12966700"/>
            <a:ext cx="8435096"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r" defTabSz="825500">
              <a:defRPr sz="3000" i="1" u="sng">
                <a:latin typeface="+mn-lt"/>
                <a:ea typeface="+mn-ea"/>
                <a:cs typeface="+mn-cs"/>
                <a:sym typeface="Gill Sans"/>
                <a:hlinkClick r:id="" action="ppaction://noaction"/>
              </a:defRPr>
            </a:lvl1pPr>
          </a:lstStyle>
          <a:p>
            <a:pPr marL="0" marR="0" lvl="0" indent="0" algn="r" defTabSz="825500" rtl="0" eaLnBrk="1" fontAlgn="auto" latinLnBrk="0" hangingPunct="0">
              <a:lnSpc>
                <a:spcPct val="100000"/>
              </a:lnSpc>
              <a:spcBef>
                <a:spcPts val="0"/>
              </a:spcBef>
              <a:spcAft>
                <a:spcPts val="0"/>
              </a:spcAft>
              <a:buClrTx/>
              <a:buSzTx/>
              <a:buFontTx/>
              <a:buNone/>
              <a:tabLst/>
              <a:defRPr u="none"/>
            </a:pPr>
            <a:r>
              <a:rPr kumimoji="0" sz="3000" b="0" i="1" u="sng" strike="noStrike" kern="0" cap="none" spc="0" normalizeH="0" baseline="0" noProof="0" dirty="0">
                <a:ln>
                  <a:noFill/>
                </a:ln>
                <a:solidFill>
                  <a:srgbClr val="000000"/>
                </a:solidFill>
                <a:effectLst/>
                <a:uLnTx/>
                <a:uFillTx/>
                <a:latin typeface="Futura"/>
                <a:sym typeface="Gill Sans"/>
                <a:hlinkClick r:id="rId5"/>
              </a:rPr>
              <a:t>Bang Wong, “Gestalt principles (Part 2)” (Nature Methods)</a:t>
            </a:r>
          </a:p>
        </p:txBody>
      </p:sp>
    </p:spTree>
    <p:extLst>
      <p:ext uri="{BB962C8B-B14F-4D97-AF65-F5344CB8AC3E}">
        <p14:creationId xmlns:p14="http://schemas.microsoft.com/office/powerpoint/2010/main" val="3305159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Closure </a:t>
            </a:r>
            <a:r>
              <a:rPr lang="en-US" sz="5400" b="1" dirty="0">
                <a:solidFill>
                  <a:schemeClr val="tx1"/>
                </a:solidFill>
                <a:latin typeface="Gill Sans"/>
                <a:sym typeface="Wingdings" pitchFamily="2" charset="2"/>
              </a:rPr>
              <a:t> </a:t>
            </a:r>
            <a:r>
              <a:rPr lang="en-US" sz="5400" dirty="0">
                <a:latin typeface="Futura"/>
              </a:rPr>
              <a:t>we see incomplete shapes as complete</a:t>
            </a:r>
            <a:r>
              <a:rPr lang="en-US" sz="5400" b="1" dirty="0">
                <a:solidFill>
                  <a:schemeClr val="tx1"/>
                </a:solidFill>
                <a:latin typeface="Gill Sans"/>
                <a:sym typeface="Wingdings" pitchFamily="2" charset="2"/>
              </a:rPr>
              <a:t> </a:t>
            </a:r>
            <a:endParaRPr lang="en-US" sz="5400" b="1" dirty="0">
              <a:solidFill>
                <a:srgbClr val="FF4013"/>
              </a:solidFill>
              <a:latin typeface="Gill Sans"/>
            </a:endParaRPr>
          </a:p>
        </p:txBody>
      </p:sp>
      <p:sp>
        <p:nvSpPr>
          <p:cNvPr id="27" name="Line">
            <a:extLst>
              <a:ext uri="{FF2B5EF4-FFF2-40B4-BE49-F238E27FC236}">
                <a16:creationId xmlns:a16="http://schemas.microsoft.com/office/drawing/2014/main" id="{CC3A6C7A-E0CD-8F48-89F4-6CA7B2155C56}"/>
              </a:ext>
            </a:extLst>
          </p:cNvPr>
          <p:cNvSpPr/>
          <p:nvPr/>
        </p:nvSpPr>
        <p:spPr>
          <a:xfrm flipV="1">
            <a:off x="5643193" y="8133976"/>
            <a:ext cx="12544716" cy="156"/>
          </a:xfrm>
          <a:prstGeom prst="line">
            <a:avLst/>
          </a:prstGeom>
          <a:ln w="762000">
            <a:solidFill>
              <a:srgbClr val="FFFFFF"/>
            </a:solidFill>
            <a:miter lim="400000"/>
          </a:ln>
        </p:spPr>
        <p:txBody>
          <a:bodyPr lIns="50800" tIns="50800" rIns="50800" bIns="50800" anchor="ct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10" name="c62562e1c777bd37e82937e54ae7fd6a.tiff" descr="c62562e1c777bd37e82937e54ae7fd6a.tiff">
            <a:extLst>
              <a:ext uri="{FF2B5EF4-FFF2-40B4-BE49-F238E27FC236}">
                <a16:creationId xmlns:a16="http://schemas.microsoft.com/office/drawing/2014/main" id="{9218DEA1-3B58-FC4C-BCBC-4FBDC100385D}"/>
              </a:ext>
            </a:extLst>
          </p:cNvPr>
          <p:cNvPicPr>
            <a:picLocks noChangeAspect="1"/>
          </p:cNvPicPr>
          <p:nvPr/>
        </p:nvPicPr>
        <p:blipFill>
          <a:blip r:embed="rId3"/>
          <a:stretch>
            <a:fillRect/>
          </a:stretch>
        </p:blipFill>
        <p:spPr>
          <a:xfrm>
            <a:off x="6794500" y="5581546"/>
            <a:ext cx="10409833" cy="5576696"/>
          </a:xfrm>
          <a:prstGeom prst="rect">
            <a:avLst/>
          </a:prstGeom>
          <a:ln w="12700">
            <a:miter lim="400000"/>
          </a:ln>
        </p:spPr>
      </p:pic>
      <p:pic>
        <p:nvPicPr>
          <p:cNvPr id="11" name="gNSw68Woywctivp1igy81EVr.tiff" descr="gNSw68Woywctivp1igy81EVr.tiff">
            <a:extLst>
              <a:ext uri="{FF2B5EF4-FFF2-40B4-BE49-F238E27FC236}">
                <a16:creationId xmlns:a16="http://schemas.microsoft.com/office/drawing/2014/main" id="{C0819C3A-7697-524A-8975-4DEA0991AA75}"/>
              </a:ext>
            </a:extLst>
          </p:cNvPr>
          <p:cNvPicPr>
            <a:picLocks noChangeAspect="1"/>
          </p:cNvPicPr>
          <p:nvPr/>
        </p:nvPicPr>
        <p:blipFill>
          <a:blip r:embed="rId4"/>
          <a:srcRect l="20000" t="16213" r="20000" b="16119"/>
          <a:stretch>
            <a:fillRect/>
          </a:stretch>
        </p:blipFill>
        <p:spPr>
          <a:xfrm>
            <a:off x="1206500" y="5474294"/>
            <a:ext cx="7227391" cy="5435600"/>
          </a:xfrm>
          <a:prstGeom prst="rect">
            <a:avLst/>
          </a:prstGeom>
          <a:ln w="12700">
            <a:miter lim="400000"/>
          </a:ln>
        </p:spPr>
      </p:pic>
      <p:pic>
        <p:nvPicPr>
          <p:cNvPr id="12" name="Picture 11" descr="A close up of a sign&#10;&#10;Description automatically generated">
            <a:extLst>
              <a:ext uri="{FF2B5EF4-FFF2-40B4-BE49-F238E27FC236}">
                <a16:creationId xmlns:a16="http://schemas.microsoft.com/office/drawing/2014/main" id="{9F8C49F7-9A13-9F43-8B0B-9C70C0E7F0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72433" y="5613576"/>
            <a:ext cx="7277100" cy="6534229"/>
          </a:xfrm>
          <a:prstGeom prst="rect">
            <a:avLst/>
          </a:prstGeom>
        </p:spPr>
      </p:pic>
    </p:spTree>
    <p:extLst>
      <p:ext uri="{BB962C8B-B14F-4D97-AF65-F5344CB8AC3E}">
        <p14:creationId xmlns:p14="http://schemas.microsoft.com/office/powerpoint/2010/main" val="461101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Last Class </a:t>
            </a:r>
          </a:p>
        </p:txBody>
      </p:sp>
      <p:sp>
        <p:nvSpPr>
          <p:cNvPr id="7" name="TextBox 6">
            <a:extLst>
              <a:ext uri="{FF2B5EF4-FFF2-40B4-BE49-F238E27FC236}">
                <a16:creationId xmlns:a16="http://schemas.microsoft.com/office/drawing/2014/main" id="{89B368A6-CD3D-674F-A613-A0675DAE59EE}"/>
              </a:ext>
            </a:extLst>
          </p:cNvPr>
          <p:cNvSpPr txBox="1"/>
          <p:nvPr/>
        </p:nvSpPr>
        <p:spPr>
          <a:xfrm>
            <a:off x="956938" y="3840368"/>
            <a:ext cx="21875353"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We:</a:t>
            </a:r>
          </a:p>
          <a:p>
            <a:pPr marL="685800" indent="-685800" algn="l">
              <a:buFont typeface="Arial" panose="020B0604020202020204" pitchFamily="34" charset="0"/>
              <a:buChar char="•"/>
            </a:pPr>
            <a:r>
              <a:rPr lang="en-US" dirty="0"/>
              <a:t>Reviewed color</a:t>
            </a:r>
          </a:p>
          <a:p>
            <a:pPr marL="685800" indent="-685800" algn="l">
              <a:buFont typeface="Arial" panose="020B0604020202020204" pitchFamily="34" charset="0"/>
              <a:buChar char="•"/>
            </a:pPr>
            <a:r>
              <a:rPr lang="en-US" dirty="0"/>
              <a:t>Practiced JavaScript (ic-05)</a:t>
            </a:r>
          </a:p>
          <a:p>
            <a:pPr algn="l"/>
            <a:endParaRPr kumimoji="0" lang="en-US" i="0" u="none" strike="noStrike" cap="none" spc="0" normalizeH="0" baseline="0" dirty="0">
              <a:ln>
                <a:noFill/>
              </a:ln>
              <a:solidFill>
                <a:srgbClr val="000000"/>
              </a:solidFill>
              <a:effectLst/>
              <a:uFillTx/>
              <a:latin typeface="+mj-lt"/>
              <a:ea typeface="+mj-ea"/>
              <a:cs typeface="+mj-cs"/>
              <a:sym typeface="Gill Sans"/>
            </a:endParaRPr>
          </a:p>
          <a:p>
            <a:pPr marR="0" algn="l" defTabSz="825500" rtl="0" fontAlgn="auto" latinLnBrk="0" hangingPunct="0">
              <a:lnSpc>
                <a:spcPct val="100000"/>
              </a:lnSpc>
              <a:spcBef>
                <a:spcPts val="0"/>
              </a:spcBef>
              <a:spcAft>
                <a:spcPts val="0"/>
              </a:spcAft>
              <a:buClrTx/>
              <a:buSzTx/>
              <a:tabLst/>
            </a:pPr>
            <a:r>
              <a:rPr lang="en-US" b="1" i="1" dirty="0"/>
              <a:t>Any Questions?</a:t>
            </a:r>
            <a:endParaRPr kumimoji="0" lang="en-US" b="1" i="1" u="none" strike="noStrike" cap="none" spc="0" normalizeH="0" baseline="0" dirty="0">
              <a:ln>
                <a:noFill/>
              </a:ln>
              <a:solidFill>
                <a:srgbClr val="000000"/>
              </a:solidFill>
              <a:effectLst/>
              <a:uFillTx/>
              <a:latin typeface="+mj-lt"/>
              <a:ea typeface="+mj-ea"/>
              <a:cs typeface="+mj-c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Focal point </a:t>
            </a:r>
            <a:r>
              <a:rPr lang="en-US" sz="5400" b="1" dirty="0">
                <a:solidFill>
                  <a:schemeClr val="tx1"/>
                </a:solidFill>
                <a:latin typeface="Gill Sans"/>
                <a:sym typeface="Wingdings" pitchFamily="2" charset="2"/>
              </a:rPr>
              <a:t> </a:t>
            </a:r>
            <a:r>
              <a:rPr lang="en-US" sz="5400" dirty="0">
                <a:solidFill>
                  <a:schemeClr val="tx1"/>
                </a:solidFill>
                <a:latin typeface="Gill Sans"/>
                <a:sym typeface="Wingdings" pitchFamily="2" charset="2"/>
              </a:rPr>
              <a:t>whatever stands out will capture the viewers attention first</a:t>
            </a:r>
            <a:endParaRPr lang="en-US" sz="5400" dirty="0">
              <a:solidFill>
                <a:srgbClr val="FF4013"/>
              </a:solidFill>
              <a:latin typeface="Gill Sans"/>
            </a:endParaRPr>
          </a:p>
        </p:txBody>
      </p:sp>
      <p:sp>
        <p:nvSpPr>
          <p:cNvPr id="10" name="Rectangle 9">
            <a:extLst>
              <a:ext uri="{FF2B5EF4-FFF2-40B4-BE49-F238E27FC236}">
                <a16:creationId xmlns:a16="http://schemas.microsoft.com/office/drawing/2014/main" id="{F6AE3A7F-026E-A349-B0F5-C4535C3D4E06}"/>
              </a:ext>
            </a:extLst>
          </p:cNvPr>
          <p:cNvSpPr/>
          <p:nvPr/>
        </p:nvSpPr>
        <p:spPr>
          <a:xfrm>
            <a:off x="242046" y="12809588"/>
            <a:ext cx="12192000" cy="707886"/>
          </a:xfrm>
          <a:prstGeom prst="rect">
            <a:avLst/>
          </a:prstGeom>
        </p:spPr>
        <p:txBody>
          <a:bodyPr>
            <a:spAutoFit/>
          </a:bodyPr>
          <a:lstStyle/>
          <a:p>
            <a:pPr algn="l"/>
            <a:r>
              <a:rPr lang="en-US" sz="4000" dirty="0"/>
              <a:t>https://</a:t>
            </a:r>
            <a:r>
              <a:rPr lang="en-US" sz="4000" dirty="0" err="1"/>
              <a:t>www.usertesting.com</a:t>
            </a:r>
            <a:r>
              <a:rPr lang="en-US" sz="4000" dirty="0"/>
              <a:t>/blog/gestalt-principles</a:t>
            </a:r>
          </a:p>
        </p:txBody>
      </p:sp>
      <p:pic>
        <p:nvPicPr>
          <p:cNvPr id="4" name="Picture 3" descr="A picture containing icon&#10;&#10;Description automatically generated">
            <a:extLst>
              <a:ext uri="{FF2B5EF4-FFF2-40B4-BE49-F238E27FC236}">
                <a16:creationId xmlns:a16="http://schemas.microsoft.com/office/drawing/2014/main" id="{71B7134A-D391-F540-81D7-7DC71EC95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485" y="5106231"/>
            <a:ext cx="11233030" cy="7120149"/>
          </a:xfrm>
          <a:prstGeom prst="rect">
            <a:avLst/>
          </a:prstGeom>
        </p:spPr>
      </p:pic>
    </p:spTree>
    <p:extLst>
      <p:ext uri="{BB962C8B-B14F-4D97-AF65-F5344CB8AC3E}">
        <p14:creationId xmlns:p14="http://schemas.microsoft.com/office/powerpoint/2010/main" val="1673890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Focal point </a:t>
            </a:r>
            <a:r>
              <a:rPr lang="en-US" sz="5400" b="1" dirty="0">
                <a:solidFill>
                  <a:schemeClr val="tx1"/>
                </a:solidFill>
                <a:latin typeface="Gill Sans"/>
                <a:sym typeface="Wingdings" pitchFamily="2" charset="2"/>
              </a:rPr>
              <a:t> </a:t>
            </a:r>
            <a:r>
              <a:rPr lang="en-US" sz="5400" dirty="0">
                <a:solidFill>
                  <a:schemeClr val="tx1"/>
                </a:solidFill>
                <a:latin typeface="Gill Sans"/>
                <a:sym typeface="Wingdings" pitchFamily="2" charset="2"/>
              </a:rPr>
              <a:t>whatever stands out will capture the viewers attention first</a:t>
            </a:r>
            <a:endParaRPr lang="en-US" sz="5400" dirty="0">
              <a:solidFill>
                <a:srgbClr val="FF4013"/>
              </a:solidFill>
              <a:latin typeface="Gill Sans"/>
            </a:endParaRPr>
          </a:p>
        </p:txBody>
      </p:sp>
      <p:pic>
        <p:nvPicPr>
          <p:cNvPr id="3" name="Picture 2" descr="A picture containing text, tree, outdoor, sign&#10;&#10;Description automatically generated">
            <a:extLst>
              <a:ext uri="{FF2B5EF4-FFF2-40B4-BE49-F238E27FC236}">
                <a16:creationId xmlns:a16="http://schemas.microsoft.com/office/drawing/2014/main" id="{A31549D0-D778-E141-8600-576615BD4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165" y="4528616"/>
            <a:ext cx="15393670" cy="8538388"/>
          </a:xfrm>
          <a:prstGeom prst="rect">
            <a:avLst/>
          </a:prstGeom>
        </p:spPr>
      </p:pic>
    </p:spTree>
    <p:extLst>
      <p:ext uri="{BB962C8B-B14F-4D97-AF65-F5344CB8AC3E}">
        <p14:creationId xmlns:p14="http://schemas.microsoft.com/office/powerpoint/2010/main" val="4069219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xfrm>
            <a:off x="2489200" y="4343400"/>
            <a:ext cx="19405600" cy="3441700"/>
          </a:xfrm>
        </p:spPr>
        <p:txBody>
          <a:bodyPr/>
          <a:lstStyle/>
          <a:p>
            <a:r>
              <a:rPr lang="en-US" dirty="0"/>
              <a:t>Let’s take a break! Stretch, go for a walk, be social </a:t>
            </a:r>
            <a:r>
              <a:rPr lang="en-US" dirty="0">
                <a:sym typeface="Wingdings" pitchFamily="2" charset="2"/>
              </a:rPr>
              <a:t> </a:t>
            </a:r>
            <a:br>
              <a:rPr lang="en-US" dirty="0"/>
            </a:br>
            <a:r>
              <a:rPr lang="en-US" dirty="0"/>
              <a:t>Be back here in 10 mins. </a:t>
            </a:r>
          </a:p>
        </p:txBody>
      </p:sp>
    </p:spTree>
    <p:extLst>
      <p:ext uri="{BB962C8B-B14F-4D97-AF65-F5344CB8AC3E}">
        <p14:creationId xmlns:p14="http://schemas.microsoft.com/office/powerpoint/2010/main" val="246182763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JavaScript Pt. 2</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23</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142793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Summary</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956938" y="3840368"/>
            <a:ext cx="21875353"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Today we:</a:t>
            </a:r>
          </a:p>
          <a:p>
            <a:pPr marL="685800" indent="-685800" algn="l">
              <a:buFont typeface="Arial" panose="020B0604020202020204" pitchFamily="34" charset="0"/>
              <a:buChar char="•"/>
            </a:pPr>
            <a:r>
              <a:rPr lang="en-US" dirty="0"/>
              <a:t>Reviewed Gestalt Principles</a:t>
            </a:r>
          </a:p>
          <a:p>
            <a:pPr marL="685800" indent="-685800" algn="l">
              <a:buFont typeface="Arial" panose="020B0604020202020204" pitchFamily="34" charset="0"/>
              <a:buChar char="•"/>
            </a:pPr>
            <a:r>
              <a:rPr lang="en-US" dirty="0"/>
              <a:t>More JavaScript (ic-06) </a:t>
            </a:r>
          </a:p>
        </p:txBody>
      </p:sp>
      <p:sp>
        <p:nvSpPr>
          <p:cNvPr id="7" name="TextBox 6">
            <a:extLst>
              <a:ext uri="{FF2B5EF4-FFF2-40B4-BE49-F238E27FC236}">
                <a16:creationId xmlns:a16="http://schemas.microsoft.com/office/drawing/2014/main" id="{0B2D4FF2-7B2E-D548-A678-7BE28F6648A1}"/>
              </a:ext>
            </a:extLst>
          </p:cNvPr>
          <p:cNvSpPr txBox="1"/>
          <p:nvPr/>
        </p:nvSpPr>
        <p:spPr>
          <a:xfrm>
            <a:off x="956937" y="8082400"/>
            <a:ext cx="21875353"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dirty="0"/>
              <a:t>hw-03 </a:t>
            </a:r>
            <a:r>
              <a:rPr lang="en-US" b="1"/>
              <a:t>and pm-01 </a:t>
            </a:r>
            <a:r>
              <a:rPr lang="en-US" b="1" dirty="0"/>
              <a:t>are DUE before next class. </a:t>
            </a:r>
          </a:p>
          <a:p>
            <a:pPr marR="0" algn="l" defTabSz="825500" rtl="0" fontAlgn="auto" latinLnBrk="0" hangingPunct="0">
              <a:lnSpc>
                <a:spcPct val="100000"/>
              </a:lnSpc>
              <a:spcBef>
                <a:spcPts val="0"/>
              </a:spcBef>
              <a:spcAft>
                <a:spcPts val="0"/>
              </a:spcAft>
              <a:buClrTx/>
              <a:buSzTx/>
              <a:tabLst/>
            </a:pPr>
            <a:r>
              <a:rPr lang="en-US" b="1" dirty="0"/>
              <a:t>ic-06 is DUE today. </a:t>
            </a:r>
          </a:p>
        </p:txBody>
      </p:sp>
    </p:spTree>
    <p:extLst>
      <p:ext uri="{BB962C8B-B14F-4D97-AF65-F5344CB8AC3E}">
        <p14:creationId xmlns:p14="http://schemas.microsoft.com/office/powerpoint/2010/main" val="362918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Reminder</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09042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b="1" dirty="0"/>
              <a:t>Project Pitches are Friday! (09/30/2022)  </a:t>
            </a:r>
          </a:p>
        </p:txBody>
      </p:sp>
    </p:spTree>
    <p:extLst>
      <p:ext uri="{BB962C8B-B14F-4D97-AF65-F5344CB8AC3E}">
        <p14:creationId xmlns:p14="http://schemas.microsoft.com/office/powerpoint/2010/main" val="83301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Today</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09042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dirty="0"/>
              <a:t>Review Gestalt Principles</a:t>
            </a:r>
          </a:p>
          <a:p>
            <a:pPr hangingPunct="1"/>
            <a:r>
              <a:rPr lang="en-US" dirty="0"/>
              <a:t>More JavaScript (ic-06) </a:t>
            </a:r>
          </a:p>
        </p:txBody>
      </p:sp>
    </p:spTree>
    <p:extLst>
      <p:ext uri="{BB962C8B-B14F-4D97-AF65-F5344CB8AC3E}">
        <p14:creationId xmlns:p14="http://schemas.microsoft.com/office/powerpoint/2010/main" val="2317906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Gestalt Principles</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3545093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810" name="droppedImage.tiff" descr="droppedImage.tiff"/>
          <p:cNvPicPr>
            <a:picLocks noChangeAspect="1"/>
          </p:cNvPicPr>
          <p:nvPr/>
        </p:nvPicPr>
        <p:blipFill>
          <a:blip r:embed="rId3"/>
          <a:stretch>
            <a:fillRect/>
          </a:stretch>
        </p:blipFill>
        <p:spPr>
          <a:xfrm>
            <a:off x="2882900" y="6576457"/>
            <a:ext cx="18046700" cy="6491843"/>
          </a:xfrm>
          <a:prstGeom prst="rect">
            <a:avLst/>
          </a:prstGeom>
          <a:ln w="12700">
            <a:miter lim="400000"/>
          </a:ln>
        </p:spPr>
      </p:pic>
      <p:sp>
        <p:nvSpPr>
          <p:cNvPr id="811" name="German “Gestalt” = form…"/>
          <p:cNvSpPr/>
          <p:nvPr/>
        </p:nvSpPr>
        <p:spPr>
          <a:xfrm>
            <a:off x="952500" y="3441700"/>
            <a:ext cx="22745700" cy="207236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457200" rtl="0" eaLnBrk="1" fontAlgn="auto" latinLnBrk="0" hangingPunct="0">
              <a:lnSpc>
                <a:spcPct val="100000"/>
              </a:lnSpc>
              <a:spcBef>
                <a:spcPts val="0"/>
              </a:spcBef>
              <a:spcAft>
                <a:spcPts val="0"/>
              </a:spcAft>
              <a:buClrTx/>
              <a:buSzTx/>
              <a:buFontTx/>
              <a:buNone/>
              <a:tabLst/>
              <a:defRPr sz="6400">
                <a:latin typeface="+mn-lt"/>
                <a:ea typeface="+mn-ea"/>
                <a:cs typeface="+mn-cs"/>
                <a:sym typeface="Gill Sans"/>
              </a:defRPr>
            </a:pPr>
            <a:r>
              <a:rPr kumimoji="0" sz="6400" b="0" i="0" u="none" strike="noStrike" kern="0" cap="none" spc="0" normalizeH="0" baseline="0" noProof="0" dirty="0">
                <a:ln>
                  <a:noFill/>
                </a:ln>
                <a:solidFill>
                  <a:srgbClr val="000000"/>
                </a:solidFill>
                <a:effectLst/>
                <a:uLnTx/>
                <a:uFillTx/>
                <a:latin typeface="Futura"/>
                <a:sym typeface="Gill Sans"/>
              </a:rPr>
              <a:t>German “</a:t>
            </a:r>
            <a:r>
              <a:rPr kumimoji="0" sz="6400" b="0" i="1" u="none" strike="noStrike" kern="0" cap="none" spc="0" normalizeH="0" baseline="0" noProof="0" dirty="0">
                <a:ln>
                  <a:noFill/>
                </a:ln>
                <a:solidFill>
                  <a:srgbClr val="000000"/>
                </a:solidFill>
                <a:effectLst/>
                <a:uLnTx/>
                <a:uFillTx/>
                <a:latin typeface="Futura"/>
                <a:sym typeface="Gill Sans"/>
              </a:rPr>
              <a:t>Gestalt</a:t>
            </a:r>
            <a:r>
              <a:rPr kumimoji="0" sz="6400" b="0" i="0" u="none" strike="noStrike" kern="0" cap="none" spc="0" normalizeH="0" baseline="0" noProof="0" dirty="0">
                <a:ln>
                  <a:noFill/>
                </a:ln>
                <a:solidFill>
                  <a:srgbClr val="000000"/>
                </a:solidFill>
                <a:effectLst/>
                <a:uLnTx/>
                <a:uFillTx/>
                <a:latin typeface="Futura"/>
                <a:sym typeface="Gill Sans"/>
              </a:rPr>
              <a:t>” = form</a:t>
            </a:r>
          </a:p>
          <a:p>
            <a:pPr marL="0" marR="0" lvl="0" indent="0" algn="l" defTabSz="457200" rtl="0" eaLnBrk="1" fontAlgn="auto" latinLnBrk="0" hangingPunct="0">
              <a:lnSpc>
                <a:spcPct val="100000"/>
              </a:lnSpc>
              <a:spcBef>
                <a:spcPts val="0"/>
              </a:spcBef>
              <a:spcAft>
                <a:spcPts val="0"/>
              </a:spcAft>
              <a:buClrTx/>
              <a:buSzTx/>
              <a:buFontTx/>
              <a:buNone/>
              <a:tabLst/>
              <a:defRPr sz="6400">
                <a:latin typeface="+mn-lt"/>
                <a:ea typeface="+mn-ea"/>
                <a:cs typeface="+mn-cs"/>
                <a:sym typeface="Gill Sans"/>
              </a:defRPr>
            </a:pPr>
            <a:r>
              <a:rPr kumimoji="0" sz="6400" b="0" i="0" u="none" strike="noStrike" kern="0" cap="none" spc="0" normalizeH="0" baseline="0" noProof="0" dirty="0">
                <a:ln>
                  <a:noFill/>
                </a:ln>
                <a:solidFill>
                  <a:srgbClr val="000000"/>
                </a:solidFill>
                <a:effectLst/>
                <a:uLnTx/>
                <a:uFillTx/>
                <a:latin typeface="Futura"/>
                <a:sym typeface="Gill Sans"/>
              </a:rPr>
              <a:t>Patterns transcend the visual stimuli that produced them</a:t>
            </a:r>
          </a:p>
        </p:txBody>
      </p:sp>
      <p:sp>
        <p:nvSpPr>
          <p:cNvPr id="812" name="Ware, VTFD"/>
          <p:cNvSpPr/>
          <p:nvPr/>
        </p:nvSpPr>
        <p:spPr>
          <a:xfrm>
            <a:off x="21734425" y="13030200"/>
            <a:ext cx="1792710"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825500">
              <a:defRPr sz="3000" i="1">
                <a:latin typeface="+mn-lt"/>
                <a:ea typeface="+mn-ea"/>
                <a:cs typeface="+mn-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a:ln>
                  <a:noFill/>
                </a:ln>
                <a:solidFill>
                  <a:srgbClr val="000000"/>
                </a:solidFill>
                <a:effectLst/>
                <a:uLnTx/>
                <a:uFillTx/>
                <a:latin typeface="Futura"/>
                <a:sym typeface="Gill Sans"/>
              </a:rPr>
              <a:t>Ware, VTFD</a:t>
            </a:r>
          </a:p>
        </p:txBody>
      </p:sp>
      <p:sp>
        <p:nvSpPr>
          <p:cNvPr id="7" name="Title 2">
            <a:extLst>
              <a:ext uri="{FF2B5EF4-FFF2-40B4-BE49-F238E27FC236}">
                <a16:creationId xmlns:a16="http://schemas.microsoft.com/office/drawing/2014/main" id="{7623A279-106C-AC47-9097-2528B964DA6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Tree>
    <p:extLst>
      <p:ext uri="{BB962C8B-B14F-4D97-AF65-F5344CB8AC3E}">
        <p14:creationId xmlns:p14="http://schemas.microsoft.com/office/powerpoint/2010/main" val="3641452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7" name="TextBox 6">
            <a:extLst>
              <a:ext uri="{FF2B5EF4-FFF2-40B4-BE49-F238E27FC236}">
                <a16:creationId xmlns:a16="http://schemas.microsoft.com/office/drawing/2014/main" id="{6CA9231B-7FC3-2940-A84E-618BB63EEBE9}"/>
              </a:ext>
            </a:extLst>
          </p:cNvPr>
          <p:cNvSpPr txBox="1"/>
          <p:nvPr/>
        </p:nvSpPr>
        <p:spPr>
          <a:xfrm>
            <a:off x="1007738" y="4322968"/>
            <a:ext cx="21875353" cy="72122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685800" marR="0" indent="-685800" algn="l" defTabSz="825500" rtl="0" fontAlgn="auto" latinLnBrk="0" hangingPunct="0">
              <a:lnSpc>
                <a:spcPct val="100000"/>
              </a:lnSpc>
              <a:spcBef>
                <a:spcPts val="1200"/>
              </a:spcBef>
              <a:spcAft>
                <a:spcPts val="0"/>
              </a:spcAft>
              <a:buClrTx/>
              <a:buSzTx/>
              <a:buFont typeface="Arial" panose="020B0604020202020204" pitchFamily="34" charset="0"/>
              <a:buChar char="•"/>
              <a:tabLst/>
            </a:pPr>
            <a:r>
              <a:rPr lang="en-US" b="1" dirty="0"/>
              <a:t>Figure-ground</a:t>
            </a:r>
          </a:p>
          <a:p>
            <a:pPr marL="685800" marR="0" indent="-685800" algn="l" defTabSz="825500" rtl="0" fontAlgn="auto" latinLnBrk="0" hangingPunct="0">
              <a:lnSpc>
                <a:spcPct val="100000"/>
              </a:lnSpc>
              <a:spcBef>
                <a:spcPts val="1200"/>
              </a:spcBef>
              <a:spcAft>
                <a:spcPts val="0"/>
              </a:spcAft>
              <a:buClrTx/>
              <a:buSzTx/>
              <a:buFont typeface="Arial" panose="020B0604020202020204" pitchFamily="34" charset="0"/>
              <a:buChar char="•"/>
              <a:tabLst/>
            </a:pPr>
            <a:r>
              <a:rPr lang="en-US" b="1" dirty="0"/>
              <a:t>Similarity</a:t>
            </a:r>
          </a:p>
          <a:p>
            <a:pPr marL="685800" marR="0" indent="-685800" algn="l" defTabSz="825500" rtl="0" fontAlgn="auto" latinLnBrk="0" hangingPunct="0">
              <a:lnSpc>
                <a:spcPct val="100000"/>
              </a:lnSpc>
              <a:spcBef>
                <a:spcPts val="1200"/>
              </a:spcBef>
              <a:spcAft>
                <a:spcPts val="0"/>
              </a:spcAft>
              <a:buClrTx/>
              <a:buSzTx/>
              <a:buFont typeface="Arial" panose="020B0604020202020204" pitchFamily="34" charset="0"/>
              <a:buChar char="•"/>
              <a:tabLst/>
            </a:pPr>
            <a:r>
              <a:rPr kumimoji="0" lang="en-US" b="1" i="0" u="none" strike="noStrike" cap="none" spc="0" normalizeH="0" baseline="0" dirty="0">
                <a:ln>
                  <a:noFill/>
                </a:ln>
                <a:solidFill>
                  <a:srgbClr val="000000"/>
                </a:solidFill>
                <a:effectLst/>
                <a:uFillTx/>
                <a:latin typeface="+mj-lt"/>
                <a:ea typeface="+mj-ea"/>
                <a:cs typeface="+mj-cs"/>
                <a:sym typeface="Gill Sans"/>
              </a:rPr>
              <a:t>Proximity</a:t>
            </a:r>
          </a:p>
          <a:p>
            <a:pPr marL="685800" marR="0" indent="-685800" algn="l" defTabSz="825500" rtl="0" fontAlgn="auto" latinLnBrk="0" hangingPunct="0">
              <a:lnSpc>
                <a:spcPct val="100000"/>
              </a:lnSpc>
              <a:spcBef>
                <a:spcPts val="1200"/>
              </a:spcBef>
              <a:spcAft>
                <a:spcPts val="0"/>
              </a:spcAft>
              <a:buClrTx/>
              <a:buSzTx/>
              <a:buFont typeface="Arial" panose="020B0604020202020204" pitchFamily="34" charset="0"/>
              <a:buChar char="•"/>
              <a:tabLst/>
            </a:pPr>
            <a:r>
              <a:rPr lang="en-US" b="1" dirty="0"/>
              <a:t>Common region</a:t>
            </a:r>
          </a:p>
          <a:p>
            <a:pPr marL="685800" marR="0" indent="-685800" algn="l" defTabSz="825500" rtl="0" fontAlgn="auto" latinLnBrk="0" hangingPunct="0">
              <a:lnSpc>
                <a:spcPct val="100000"/>
              </a:lnSpc>
              <a:spcBef>
                <a:spcPts val="1200"/>
              </a:spcBef>
              <a:spcAft>
                <a:spcPts val="0"/>
              </a:spcAft>
              <a:buClrTx/>
              <a:buSzTx/>
              <a:buFont typeface="Arial" panose="020B0604020202020204" pitchFamily="34" charset="0"/>
              <a:buChar char="•"/>
              <a:tabLst/>
            </a:pPr>
            <a:r>
              <a:rPr kumimoji="0" lang="en-US" b="1" i="0" u="none" strike="noStrike" cap="none" spc="0" normalizeH="0" baseline="0" dirty="0">
                <a:ln>
                  <a:noFill/>
                </a:ln>
                <a:solidFill>
                  <a:srgbClr val="000000"/>
                </a:solidFill>
                <a:effectLst/>
                <a:uFillTx/>
                <a:latin typeface="+mj-lt"/>
                <a:ea typeface="+mj-ea"/>
                <a:cs typeface="+mj-cs"/>
                <a:sym typeface="Gill Sans"/>
              </a:rPr>
              <a:t>Continuity</a:t>
            </a:r>
          </a:p>
          <a:p>
            <a:pPr marL="685800" marR="0" indent="-685800" algn="l" defTabSz="825500" rtl="0" fontAlgn="auto" latinLnBrk="0" hangingPunct="0">
              <a:lnSpc>
                <a:spcPct val="100000"/>
              </a:lnSpc>
              <a:spcBef>
                <a:spcPts val="1200"/>
              </a:spcBef>
              <a:spcAft>
                <a:spcPts val="0"/>
              </a:spcAft>
              <a:buClrTx/>
              <a:buSzTx/>
              <a:buFont typeface="Arial" panose="020B0604020202020204" pitchFamily="34" charset="0"/>
              <a:buChar char="•"/>
              <a:tabLst/>
            </a:pPr>
            <a:r>
              <a:rPr lang="en-US" b="1" dirty="0"/>
              <a:t>Closure</a:t>
            </a:r>
          </a:p>
          <a:p>
            <a:pPr marL="685800" marR="0" indent="-685800" algn="l" defTabSz="825500" rtl="0" fontAlgn="auto" latinLnBrk="0" hangingPunct="0">
              <a:lnSpc>
                <a:spcPct val="100000"/>
              </a:lnSpc>
              <a:spcBef>
                <a:spcPts val="1200"/>
              </a:spcBef>
              <a:spcAft>
                <a:spcPts val="0"/>
              </a:spcAft>
              <a:buClrTx/>
              <a:buSzTx/>
              <a:buFont typeface="Arial" panose="020B0604020202020204" pitchFamily="34" charset="0"/>
              <a:buChar char="•"/>
              <a:tabLst/>
            </a:pPr>
            <a:r>
              <a:rPr lang="en-US" b="1" dirty="0"/>
              <a:t>Focal point</a:t>
            </a:r>
            <a:endParaRPr kumimoji="0" lang="en-US" b="1" i="0" u="none" strike="noStrike" cap="none" spc="0" normalizeH="0" baseline="0" dirty="0">
              <a:ln>
                <a:noFill/>
              </a:ln>
              <a:solidFill>
                <a:srgbClr val="000000"/>
              </a:solidFill>
              <a:effectLst/>
              <a:uFillTx/>
              <a:latin typeface="+mj-lt"/>
              <a:ea typeface="+mj-ea"/>
              <a:cs typeface="+mj-cs"/>
              <a:sym typeface="Gill Sans"/>
            </a:endParaRPr>
          </a:p>
        </p:txBody>
      </p:sp>
    </p:spTree>
    <p:extLst>
      <p:ext uri="{BB962C8B-B14F-4D97-AF65-F5344CB8AC3E}">
        <p14:creationId xmlns:p14="http://schemas.microsoft.com/office/powerpoint/2010/main" val="2262039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2"/>
            <a:ext cx="22912243" cy="1754326"/>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Figure-ground </a:t>
            </a:r>
            <a:r>
              <a:rPr lang="en-US" sz="5400" b="1" dirty="0">
                <a:solidFill>
                  <a:schemeClr val="tx1"/>
                </a:solidFill>
                <a:latin typeface="Gill Sans"/>
                <a:sym typeface="Wingdings" pitchFamily="2" charset="2"/>
              </a:rPr>
              <a:t> </a:t>
            </a:r>
            <a:r>
              <a:rPr lang="en-US" sz="5400" dirty="0">
                <a:latin typeface="Futura"/>
              </a:rPr>
              <a:t>elements are perceived as either figures or background</a:t>
            </a:r>
            <a:r>
              <a:rPr lang="en-US" sz="5400" b="1" dirty="0">
                <a:solidFill>
                  <a:schemeClr val="tx1"/>
                </a:solidFill>
                <a:latin typeface="Gill Sans"/>
                <a:sym typeface="Wingdings" pitchFamily="2" charset="2"/>
              </a:rPr>
              <a:t> </a:t>
            </a:r>
            <a:endParaRPr lang="en-US" sz="5400" b="1" dirty="0">
              <a:solidFill>
                <a:srgbClr val="FF4013"/>
              </a:solidFill>
              <a:latin typeface="Gill Sans"/>
            </a:endParaRPr>
          </a:p>
        </p:txBody>
      </p:sp>
      <p:pic>
        <p:nvPicPr>
          <p:cNvPr id="10" name="Picture 9" descr="A picture containing graphical user interface&#10;&#10;Description automatically generated">
            <a:extLst>
              <a:ext uri="{FF2B5EF4-FFF2-40B4-BE49-F238E27FC236}">
                <a16:creationId xmlns:a16="http://schemas.microsoft.com/office/drawing/2014/main" id="{BE5B25AB-FFD3-9E43-A050-09FE6DEA09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748" y="5354018"/>
            <a:ext cx="11029353" cy="7193056"/>
          </a:xfrm>
          <a:prstGeom prst="rect">
            <a:avLst/>
          </a:prstGeom>
        </p:spPr>
      </p:pic>
      <p:sp>
        <p:nvSpPr>
          <p:cNvPr id="11" name="Rectangle 10">
            <a:extLst>
              <a:ext uri="{FF2B5EF4-FFF2-40B4-BE49-F238E27FC236}">
                <a16:creationId xmlns:a16="http://schemas.microsoft.com/office/drawing/2014/main" id="{5FC94630-6612-8F46-A204-0D6C90654FB3}"/>
              </a:ext>
            </a:extLst>
          </p:cNvPr>
          <p:cNvSpPr/>
          <p:nvPr/>
        </p:nvSpPr>
        <p:spPr>
          <a:xfrm>
            <a:off x="242046" y="12809588"/>
            <a:ext cx="12192000" cy="707886"/>
          </a:xfrm>
          <a:prstGeom prst="rect">
            <a:avLst/>
          </a:prstGeom>
        </p:spPr>
        <p:txBody>
          <a:bodyPr>
            <a:spAutoFit/>
          </a:bodyPr>
          <a:lstStyle/>
          <a:p>
            <a:pPr algn="l"/>
            <a:r>
              <a:rPr lang="en-US" sz="4000" dirty="0"/>
              <a:t>https://</a:t>
            </a:r>
            <a:r>
              <a:rPr lang="en-US" sz="4000" dirty="0" err="1"/>
              <a:t>www.usertesting.com</a:t>
            </a:r>
            <a:r>
              <a:rPr lang="en-US" sz="4000" dirty="0"/>
              <a:t>/blog/gestalt-principles</a:t>
            </a:r>
          </a:p>
        </p:txBody>
      </p:sp>
    </p:spTree>
    <p:extLst>
      <p:ext uri="{BB962C8B-B14F-4D97-AF65-F5344CB8AC3E}">
        <p14:creationId xmlns:p14="http://schemas.microsoft.com/office/powerpoint/2010/main" val="121383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00" name="Based on Slide by M. Meyer"/>
          <p:cNvSpPr/>
          <p:nvPr/>
        </p:nvSpPr>
        <p:spPr>
          <a:xfrm>
            <a:off x="18072101" y="13014772"/>
            <a:ext cx="5511180" cy="5642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r" defTabSz="825500">
              <a:defRPr sz="3000" i="1">
                <a:latin typeface="+mn-lt"/>
                <a:ea typeface="+mn-ea"/>
                <a:cs typeface="+mn-cs"/>
                <a:sym typeface="Gill Sans"/>
              </a:defRPr>
            </a:lvl1pPr>
          </a:lstStyle>
          <a:p>
            <a:pPr marL="0" marR="0" lvl="0" indent="0" algn="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Futura"/>
                <a:sym typeface="Gill Sans"/>
              </a:rPr>
              <a:t>Based on Slide by M. Meyer</a:t>
            </a:r>
          </a:p>
        </p:txBody>
      </p:sp>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Gestalt Principles</a:t>
            </a: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2"/>
            <a:ext cx="22912243" cy="1754326"/>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Figure-ground </a:t>
            </a:r>
            <a:r>
              <a:rPr lang="en-US" sz="5400" b="1" dirty="0">
                <a:solidFill>
                  <a:schemeClr val="tx1"/>
                </a:solidFill>
                <a:latin typeface="Gill Sans"/>
                <a:sym typeface="Wingdings" pitchFamily="2" charset="2"/>
              </a:rPr>
              <a:t> </a:t>
            </a:r>
            <a:r>
              <a:rPr lang="en-US" sz="5400" dirty="0">
                <a:latin typeface="Futura"/>
              </a:rPr>
              <a:t>elements are perceived as either figures or background</a:t>
            </a:r>
            <a:r>
              <a:rPr lang="en-US" sz="5400" b="1" dirty="0">
                <a:solidFill>
                  <a:schemeClr val="tx1"/>
                </a:solidFill>
                <a:latin typeface="Gill Sans"/>
                <a:sym typeface="Wingdings" pitchFamily="2" charset="2"/>
              </a:rPr>
              <a:t> </a:t>
            </a:r>
            <a:endParaRPr lang="en-US" sz="5400" b="1" dirty="0">
              <a:solidFill>
                <a:srgbClr val="FF4013"/>
              </a:solidFill>
              <a:latin typeface="Gill Sans"/>
            </a:endParaRPr>
          </a:p>
        </p:txBody>
      </p:sp>
      <p:pic>
        <p:nvPicPr>
          <p:cNvPr id="9" name="2000px-Multistability.svg.tiff" descr="2000px-Multistability.svg.tiff">
            <a:extLst>
              <a:ext uri="{FF2B5EF4-FFF2-40B4-BE49-F238E27FC236}">
                <a16:creationId xmlns:a16="http://schemas.microsoft.com/office/drawing/2014/main" id="{0C015011-A40C-7B43-B96B-51A1F04C7D92}"/>
              </a:ext>
            </a:extLst>
          </p:cNvPr>
          <p:cNvPicPr>
            <a:picLocks noChangeAspect="1"/>
          </p:cNvPicPr>
          <p:nvPr/>
        </p:nvPicPr>
        <p:blipFill>
          <a:blip r:embed="rId3"/>
          <a:srcRect l="64949" t="10225" r="5700" b="13793"/>
          <a:stretch>
            <a:fillRect/>
          </a:stretch>
        </p:blipFill>
        <p:spPr>
          <a:xfrm>
            <a:off x="8661400" y="5029200"/>
            <a:ext cx="6696577" cy="7289800"/>
          </a:xfrm>
          <a:prstGeom prst="rect">
            <a:avLst/>
          </a:prstGeom>
          <a:ln w="12700">
            <a:miter lim="400000"/>
          </a:ln>
        </p:spPr>
      </p:pic>
      <p:sp>
        <p:nvSpPr>
          <p:cNvPr id="12" name="https://en.wikipedia.org/wiki/Gestalt_psychology">
            <a:extLst>
              <a:ext uri="{FF2B5EF4-FFF2-40B4-BE49-F238E27FC236}">
                <a16:creationId xmlns:a16="http://schemas.microsoft.com/office/drawing/2014/main" id="{DA20AF4B-57BF-5C40-AA0D-F0AB7F20F490}"/>
              </a:ext>
            </a:extLst>
          </p:cNvPr>
          <p:cNvSpPr/>
          <p:nvPr/>
        </p:nvSpPr>
        <p:spPr>
          <a:xfrm>
            <a:off x="1370793" y="12801600"/>
            <a:ext cx="6867750"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825500">
              <a:defRPr sz="3000" i="1" u="sng">
                <a:latin typeface="+mn-lt"/>
                <a:ea typeface="+mn-ea"/>
                <a:cs typeface="+mn-cs"/>
                <a:sym typeface="Gill Sans"/>
                <a:hlinkClick r:id="" action="ppaction://noaction"/>
              </a:defRPr>
            </a:lvl1pPr>
          </a:lstStyle>
          <a:p>
            <a:pPr marL="0" marR="0" lvl="0" indent="0" algn="ctr" defTabSz="825500" rtl="0" eaLnBrk="1" fontAlgn="auto" latinLnBrk="0" hangingPunct="0">
              <a:lnSpc>
                <a:spcPct val="100000"/>
              </a:lnSpc>
              <a:spcBef>
                <a:spcPts val="0"/>
              </a:spcBef>
              <a:spcAft>
                <a:spcPts val="0"/>
              </a:spcAft>
              <a:buClrTx/>
              <a:buSzTx/>
              <a:buFontTx/>
              <a:buNone/>
              <a:tabLst/>
              <a:defRPr u="none"/>
            </a:pPr>
            <a:r>
              <a:rPr kumimoji="0" sz="3000" b="0" i="1" u="sng" strike="noStrike" kern="0" cap="none" spc="0" normalizeH="0" baseline="0" noProof="0" dirty="0">
                <a:ln>
                  <a:noFill/>
                </a:ln>
                <a:solidFill>
                  <a:srgbClr val="000000"/>
                </a:solidFill>
                <a:effectLst/>
                <a:uLnTx/>
                <a:uFillTx/>
                <a:latin typeface="Futura"/>
                <a:sym typeface="Gill Sans"/>
                <a:hlinkClick r:id="rId4"/>
              </a:rPr>
              <a:t>https://en.wikipedia.org/wiki/Gestalt_psychology</a:t>
            </a:r>
          </a:p>
        </p:txBody>
      </p:sp>
    </p:spTree>
    <p:extLst>
      <p:ext uri="{BB962C8B-B14F-4D97-AF65-F5344CB8AC3E}">
        <p14:creationId xmlns:p14="http://schemas.microsoft.com/office/powerpoint/2010/main" val="1416519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1347</TotalTime>
  <Words>1503</Words>
  <Application>Microsoft Macintosh PowerPoint</Application>
  <PresentationFormat>Custom</PresentationFormat>
  <Paragraphs>150</Paragraphs>
  <Slides>24</Slides>
  <Notes>17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Arial</vt:lpstr>
      <vt:lpstr>Futura</vt:lpstr>
      <vt:lpstr>Gill Sans</vt:lpstr>
      <vt:lpstr>Helvetica</vt:lpstr>
      <vt:lpstr>Lucida Grande</vt:lpstr>
      <vt:lpstr>New_Template8</vt:lpstr>
      <vt:lpstr>3_New_Template8</vt:lpstr>
      <vt:lpstr>Lecture 7: Gestalt Principles</vt:lpstr>
      <vt:lpstr>PowerPoint Presentation</vt:lpstr>
      <vt:lpstr>PowerPoint Presentation</vt:lpstr>
      <vt:lpstr>PowerPoint Presentation</vt:lpstr>
      <vt:lpstr>Gestalt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take a break! Stretch, go for a walk, be social   Be back here in 10 mins. </vt:lpstr>
      <vt:lpstr>JavaScript Pt.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Rules of Thumb,  Marks and Channels, Data</dc:title>
  <dc:creator>Cody Dunne</dc:creator>
  <cp:lastModifiedBy>Mosca, Ab</cp:lastModifiedBy>
  <cp:revision>100</cp:revision>
  <dcterms:modified xsi:type="dcterms:W3CDTF">2022-09-26T16:08:35Z</dcterms:modified>
</cp:coreProperties>
</file>